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35" r:id="rId3"/>
    <p:sldId id="309" r:id="rId4"/>
    <p:sldId id="347" r:id="rId5"/>
    <p:sldId id="340" r:id="rId6"/>
    <p:sldId id="374" r:id="rId7"/>
    <p:sldId id="346" r:id="rId8"/>
    <p:sldId id="345" r:id="rId9"/>
    <p:sldId id="375" r:id="rId10"/>
    <p:sldId id="353" r:id="rId11"/>
    <p:sldId id="351" r:id="rId12"/>
    <p:sldId id="356" r:id="rId13"/>
    <p:sldId id="354" r:id="rId14"/>
    <p:sldId id="355" r:id="rId15"/>
    <p:sldId id="357" r:id="rId16"/>
    <p:sldId id="376" r:id="rId17"/>
    <p:sldId id="362" r:id="rId18"/>
    <p:sldId id="352" r:id="rId19"/>
    <p:sldId id="359" r:id="rId20"/>
    <p:sldId id="361" r:id="rId21"/>
    <p:sldId id="360" r:id="rId22"/>
    <p:sldId id="363" r:id="rId23"/>
    <p:sldId id="364" r:id="rId24"/>
    <p:sldId id="377" r:id="rId25"/>
    <p:sldId id="365" r:id="rId26"/>
    <p:sldId id="370" r:id="rId27"/>
    <p:sldId id="368" r:id="rId28"/>
    <p:sldId id="369" r:id="rId29"/>
    <p:sldId id="378" r:id="rId30"/>
    <p:sldId id="367" r:id="rId31"/>
    <p:sldId id="372" r:id="rId32"/>
    <p:sldId id="320" r:id="rId33"/>
    <p:sldId id="330" r:id="rId34"/>
    <p:sldId id="379" r:id="rId35"/>
    <p:sldId id="371" r:id="rId36"/>
    <p:sldId id="373" r:id="rId37"/>
    <p:sldId id="383" r:id="rId38"/>
    <p:sldId id="441" r:id="rId39"/>
    <p:sldId id="366" r:id="rId40"/>
    <p:sldId id="344" r:id="rId41"/>
    <p:sldId id="393" r:id="rId42"/>
    <p:sldId id="380" r:id="rId43"/>
    <p:sldId id="381" r:id="rId44"/>
    <p:sldId id="382" r:id="rId45"/>
    <p:sldId id="384" r:id="rId46"/>
    <p:sldId id="394" r:id="rId47"/>
    <p:sldId id="385" r:id="rId48"/>
    <p:sldId id="392" r:id="rId49"/>
    <p:sldId id="391" r:id="rId50"/>
    <p:sldId id="389" r:id="rId51"/>
    <p:sldId id="395" r:id="rId52"/>
    <p:sldId id="436" r:id="rId53"/>
    <p:sldId id="437" r:id="rId54"/>
    <p:sldId id="439" r:id="rId55"/>
    <p:sldId id="445" r:id="rId56"/>
    <p:sldId id="442" r:id="rId57"/>
    <p:sldId id="438" r:id="rId58"/>
    <p:sldId id="444" r:id="rId59"/>
    <p:sldId id="29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807A-FEBE-4057-ABE4-58FFC06E1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C48B9-75F9-4129-BB02-55CAE243C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39D69-AB3F-4362-9C28-661810EE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9D3A0-8857-4527-BB08-FFD7B452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F437D-4252-401F-A96C-29B7FFD1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8921-DDCC-4D36-8E38-CD5EA3B9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66E77-C38E-4807-B8D3-78371D866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B81EE-7FBF-4173-8359-2262991E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1D90D-0134-4CA3-AF5D-390621C3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42EE5-6AC6-4EE5-818C-CB4FECC3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7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19900-ED35-4688-94D9-289FCDAFA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78DEC-FAFF-4BA4-8597-D51D75435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CC3A-2775-403F-95D1-2268CBFA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9791E-A6CF-4F94-914E-682448D8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A826-50C3-4027-B35A-B385F55A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01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BD124B-7C6E-4C8C-9426-E81D3D2D80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15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484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5F6D326-EDD1-448A-898B-D1F1B3BF1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1066" y="1054243"/>
            <a:ext cx="1388534" cy="1388534"/>
          </a:xfrm>
          <a:custGeom>
            <a:avLst/>
            <a:gdLst>
              <a:gd name="connsiteX0" fmla="*/ 694267 w 1388534"/>
              <a:gd name="connsiteY0" fmla="*/ 0 h 1388534"/>
              <a:gd name="connsiteX1" fmla="*/ 1388534 w 1388534"/>
              <a:gd name="connsiteY1" fmla="*/ 694267 h 1388534"/>
              <a:gd name="connsiteX2" fmla="*/ 694267 w 1388534"/>
              <a:gd name="connsiteY2" fmla="*/ 1388534 h 1388534"/>
              <a:gd name="connsiteX3" fmla="*/ 0 w 1388534"/>
              <a:gd name="connsiteY3" fmla="*/ 694267 h 1388534"/>
              <a:gd name="connsiteX4" fmla="*/ 694267 w 1388534"/>
              <a:gd name="connsiteY4" fmla="*/ 0 h 138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534" h="1388534">
                <a:moveTo>
                  <a:pt x="694267" y="0"/>
                </a:moveTo>
                <a:cubicBezTo>
                  <a:pt x="1077700" y="0"/>
                  <a:pt x="1388534" y="310834"/>
                  <a:pt x="1388534" y="694267"/>
                </a:cubicBezTo>
                <a:cubicBezTo>
                  <a:pt x="1388534" y="1077700"/>
                  <a:pt x="1077700" y="1388534"/>
                  <a:pt x="694267" y="1388534"/>
                </a:cubicBezTo>
                <a:cubicBezTo>
                  <a:pt x="310834" y="1388534"/>
                  <a:pt x="0" y="1077700"/>
                  <a:pt x="0" y="694267"/>
                </a:cubicBezTo>
                <a:cubicBezTo>
                  <a:pt x="0" y="310834"/>
                  <a:pt x="310834" y="0"/>
                  <a:pt x="694267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10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769D2A-F843-4BA2-AFB9-BC0D04654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5202" y="948897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624706-7130-4F86-A9FB-2B47A295C1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297" y="3882564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63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/>
          <p:cNvSpPr>
            <a:spLocks noGrp="1"/>
          </p:cNvSpPr>
          <p:nvPr>
            <p:ph type="pic" sz="half" idx="13"/>
          </p:nvPr>
        </p:nvSpPr>
        <p:spPr>
          <a:xfrm>
            <a:off x="6850824" y="534011"/>
            <a:ext cx="4213818" cy="57899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532722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B5A12B-532C-4B37-A2C4-8F38E80DC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81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2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B34E-D810-4842-9BB2-2864DAF5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02367-1A5A-404A-83EA-D3CB3D2E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FFFDF-3A72-44DF-9FFE-E0530005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2E88D-0EB1-42BA-9672-CC579278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FF2E6-80AC-4F57-B276-A2D86731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3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9B8C-6ABC-456F-938E-550487D4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21EFE-6978-4D9D-BCDE-4B0B16478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B5F6A-7871-4BC2-BC3B-453D1457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802C5-A318-426A-845F-37B76B4E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C3D4C-7F41-404F-A32E-46B5A23C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AC3F-E5BA-47AE-B714-B133E952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5F684-7936-42F5-B4D8-FD4F91A12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E00F4-99CB-4F58-89E1-5E3C4FF44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58FCE-CF21-491F-A156-D4E8CF0B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3A275-114B-4FCF-A55B-7B4CAFF4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ED0C1-D104-4A52-A2AD-8D46E7B0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3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6543-C615-4135-ADAA-EEDEBD9A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210A0-BA91-42EF-93D9-094281D4D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3EDBB-0069-4375-8FF1-3A043962B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D9754-C957-427C-B485-9F9E5A69A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7ECBD-41B5-4BBC-A8C3-59FE96FDE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85BF3-E1FE-4C2E-9287-23CF0FF6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FFB438-0700-4DDE-84CF-2DC99009E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76C181-4055-43C2-A3C5-886BFC00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2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8571-1B14-497E-A880-7581DB96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E1639-F3B9-4179-A7D5-4D105ED7E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01B61-26B0-4A4B-9CA7-A36367FE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B9A4E-DA38-4E7F-98EC-5CEFC761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55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B5B41-BBDA-48A7-8C7D-BEE698986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91BE0-6E6F-46D4-81B0-E2CC3FA8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76E5F-075F-4A49-B37B-12DE030A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6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1C8D-BFCA-4D30-B8E4-5EEA9202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BE447-9B34-4886-82A5-C47B2AE20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B469D-0019-4786-AB89-5341B78EC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DD941-72DD-4A4C-996B-A4F83EFFD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3ED17-C75D-4F25-B27A-FD143211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C4EF8-2C22-4442-B240-997B9CEFB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8D70-5FC0-4F42-8D63-5AE2EE0A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9FFCD-4AEE-4465-9AAF-3F0F36F9D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86283-7B95-4F2C-B485-342C2D137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596DB-7B30-49AE-9E41-CE97D77B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4A30-2D15-49F0-AA41-FDD05132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495B4-030B-4CFF-816B-133E87FF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7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BC1BA-778F-472C-AD6E-0A6F7EA1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E1CF7-1835-42BB-AFC6-1AF93F622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03200-714A-4274-9BC0-85DE2A276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1B6E5-0133-4DAC-B372-AF0D4BDDCC0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50966-DA71-4676-924C-BB94E4786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002F0-E7DC-465F-8AA0-284080F0C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D9285-2AD9-49D6-84B1-5E1CC1A09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7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assification/plot_classifier_comparison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esjournals.onlinelibrary.wiley.com/doi/full/10.1111/1365-2656.12963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pdp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youtube.com/watch?v=uQQa3wQgG_s&amp;ab_channel=ritvikmath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f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>
            <a:extLst>
              <a:ext uri="{FF2B5EF4-FFF2-40B4-BE49-F238E27FC236}">
                <a16:creationId xmlns:a16="http://schemas.microsoft.com/office/drawing/2014/main" id="{22FBD111-BBB5-4DD1-AD16-FC65654E1F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1" b="775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A01079-291E-4ECF-ACB2-53018DFE72FB}"/>
              </a:ext>
            </a:extLst>
          </p:cNvPr>
          <p:cNvSpPr/>
          <p:nvPr/>
        </p:nvSpPr>
        <p:spPr>
          <a:xfrm>
            <a:off x="1914525" y="813335"/>
            <a:ext cx="8362949" cy="531495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A81E18E-88F8-4481-B813-266BCEB75D10}"/>
              </a:ext>
            </a:extLst>
          </p:cNvPr>
          <p:cNvSpPr txBox="1">
            <a:spLocks/>
          </p:cNvSpPr>
          <p:nvPr/>
        </p:nvSpPr>
        <p:spPr>
          <a:xfrm>
            <a:off x="3158727" y="1748128"/>
            <a:ext cx="5874545" cy="215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800" b="1" dirty="0">
                <a:solidFill>
                  <a:schemeClr val="bg1"/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Tree-based Method</a:t>
            </a:r>
            <a:endParaRPr lang="en-US" sz="8800" b="1" dirty="0">
              <a:solidFill>
                <a:schemeClr val="bg1"/>
              </a:solidFill>
              <a:latin typeface="Bebas Neue" panose="020B0606020202050201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EA108C30-D01D-417F-A6DB-7E3E1A18283F}"/>
              </a:ext>
            </a:extLst>
          </p:cNvPr>
          <p:cNvSpPr txBox="1">
            <a:spLocks/>
          </p:cNvSpPr>
          <p:nvPr/>
        </p:nvSpPr>
        <p:spPr>
          <a:xfrm>
            <a:off x="2440975" y="4197398"/>
            <a:ext cx="7310050" cy="1222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Brief Introduction to</a:t>
            </a:r>
            <a:r>
              <a:rPr lang="zh-CN" altLang="en-US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</a:t>
            </a:r>
            <a:r>
              <a:rPr lang="zh-CN" altLang="en-US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endParaRPr lang="en-US" altLang="zh-CN" sz="1800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Classification And Regression Tree (CART)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&amp; The Bagging Approach (Random Forest)</a:t>
            </a:r>
            <a:endParaRPr lang="en-US" sz="1800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B3FCDF-458E-41F9-B50B-584CAA66AE49}"/>
              </a:ext>
            </a:extLst>
          </p:cNvPr>
          <p:cNvGrpSpPr/>
          <p:nvPr/>
        </p:nvGrpSpPr>
        <p:grpSpPr>
          <a:xfrm>
            <a:off x="8265559" y="3572715"/>
            <a:ext cx="1020748" cy="498703"/>
            <a:chOff x="4492546" y="1990497"/>
            <a:chExt cx="1020748" cy="4987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94C9AC-696B-46CC-9EF4-575192040433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611751-E931-4FD9-92E5-DE522A238FB1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B3EB0-D2A9-4C1D-994C-B7539F767E6F}"/>
              </a:ext>
            </a:extLst>
          </p:cNvPr>
          <p:cNvGrpSpPr/>
          <p:nvPr/>
        </p:nvGrpSpPr>
        <p:grpSpPr>
          <a:xfrm flipH="1" flipV="1">
            <a:off x="2872068" y="1436630"/>
            <a:ext cx="1020748" cy="498703"/>
            <a:chOff x="4492546" y="1990497"/>
            <a:chExt cx="1020748" cy="4987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716DD7-9C2C-419A-B2A2-0BBB0156832E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1F2F8A-D2A8-432C-A9C0-B45630159E43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389B5F0-DD9C-4C72-BBCF-04CEEE7C3259}"/>
              </a:ext>
            </a:extLst>
          </p:cNvPr>
          <p:cNvSpPr txBox="1"/>
          <p:nvPr/>
        </p:nvSpPr>
        <p:spPr>
          <a:xfrm>
            <a:off x="2168431" y="6105431"/>
            <a:ext cx="8109039" cy="47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林成鍇</a:t>
            </a:r>
            <a:r>
              <a:rPr lang="en-US" altLang="zh-CN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 Julius Ling @ </a:t>
            </a: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國立成功大學大數據與</a:t>
            </a:r>
            <a:r>
              <a:rPr lang="en-US" altLang="zh-CN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AI</a:t>
            </a: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研究中心</a:t>
            </a:r>
            <a:endParaRPr lang="en-GB" sz="2800" baseline="30000" dirty="0">
              <a:latin typeface="Lato" panose="020F0502020204030203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7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mple question on simple functions: interpreting the sum sign -  Mathematics Stack Exchange">
            <a:extLst>
              <a:ext uri="{FF2B5EF4-FFF2-40B4-BE49-F238E27FC236}">
                <a16:creationId xmlns:a16="http://schemas.microsoft.com/office/drawing/2014/main" id="{6A59F570-9602-4621-9C92-488D6BE8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34" y="1620086"/>
            <a:ext cx="4686300" cy="410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EAC63E4E-F96D-4415-AC06-0864353A63AB}"/>
              </a:ext>
            </a:extLst>
          </p:cNvPr>
          <p:cNvSpPr txBox="1">
            <a:spLocks/>
          </p:cNvSpPr>
          <p:nvPr/>
        </p:nvSpPr>
        <p:spPr>
          <a:xfrm>
            <a:off x="967434" y="652648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Simple Function</a:t>
            </a:r>
            <a:endParaRPr lang="en-US" altLang="zh-CN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40F6C1-B081-4968-B023-D3EBAB84DF9F}"/>
                  </a:ext>
                </a:extLst>
              </p:cNvPr>
              <p:cNvSpPr txBox="1"/>
              <p:nvPr/>
            </p:nvSpPr>
            <p:spPr>
              <a:xfrm>
                <a:off x="6273532" y="2567478"/>
                <a:ext cx="3212482" cy="1081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1{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40F6C1-B081-4968-B023-D3EBAB84D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532" y="2567478"/>
                <a:ext cx="3212482" cy="1081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263E15-2CD1-4268-96DF-5373C67185F6}"/>
                  </a:ext>
                </a:extLst>
              </p:cNvPr>
              <p:cNvSpPr txBox="1"/>
              <p:nvPr/>
            </p:nvSpPr>
            <p:spPr>
              <a:xfrm>
                <a:off x="6943113" y="3720331"/>
                <a:ext cx="2301336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𝑖𝑓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263E15-2CD1-4268-96DF-5373C671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113" y="3720331"/>
                <a:ext cx="2301336" cy="1664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19D6F78-7581-407D-AF37-43B0692BB7F7}"/>
              </a:ext>
            </a:extLst>
          </p:cNvPr>
          <p:cNvSpPr/>
          <p:nvPr/>
        </p:nvSpPr>
        <p:spPr>
          <a:xfrm>
            <a:off x="803312" y="5818072"/>
            <a:ext cx="10585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Any continuous function can be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approximated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by a sequence of simple function.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B78D92-B13D-4C74-BED1-B7AE575584FD}"/>
              </a:ext>
            </a:extLst>
          </p:cNvPr>
          <p:cNvSpPr/>
          <p:nvPr/>
        </p:nvSpPr>
        <p:spPr>
          <a:xfrm>
            <a:off x="6273532" y="1488275"/>
            <a:ext cx="49510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f(x) is a sequence of simple function defined on a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finite domain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F94E9E-E27E-459C-BB39-41D0600CB095}"/>
              </a:ext>
            </a:extLst>
          </p:cNvPr>
          <p:cNvSpPr/>
          <p:nvPr/>
        </p:nvSpPr>
        <p:spPr>
          <a:xfrm>
            <a:off x="8140823" y="2885243"/>
            <a:ext cx="1322773" cy="47051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80149F-9748-49F9-970A-1ECFB0AB0585}"/>
              </a:ext>
            </a:extLst>
          </p:cNvPr>
          <p:cNvSpPr/>
          <p:nvPr/>
        </p:nvSpPr>
        <p:spPr>
          <a:xfrm>
            <a:off x="9486014" y="2858891"/>
            <a:ext cx="2595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Indicator Function</a:t>
            </a:r>
          </a:p>
        </p:txBody>
      </p:sp>
    </p:spTree>
    <p:extLst>
      <p:ext uri="{BB962C8B-B14F-4D97-AF65-F5344CB8AC3E}">
        <p14:creationId xmlns:p14="http://schemas.microsoft.com/office/powerpoint/2010/main" val="325653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cision tree linear regression - Cheap Online Shopping -">
            <a:extLst>
              <a:ext uri="{FF2B5EF4-FFF2-40B4-BE49-F238E27FC236}">
                <a16:creationId xmlns:a16="http://schemas.microsoft.com/office/drawing/2014/main" id="{F5227692-DFD6-4FDE-A899-64B333D4B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50" y="1168356"/>
            <a:ext cx="6891495" cy="516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F0C4D0FD-3AFA-4B7E-B099-ECD93EBE3894}"/>
              </a:ext>
            </a:extLst>
          </p:cNvPr>
          <p:cNvSpPr txBox="1">
            <a:spLocks/>
          </p:cNvSpPr>
          <p:nvPr/>
        </p:nvSpPr>
        <p:spPr>
          <a:xfrm>
            <a:off x="967433" y="621977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Regression Tree (Univariate)</a:t>
            </a:r>
            <a:endParaRPr lang="en-US" altLang="zh-CN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35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CFB0A8-B091-476E-A686-3F7A312A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5950" y="555363"/>
            <a:ext cx="5661063" cy="57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8">
            <a:extLst>
              <a:ext uri="{FF2B5EF4-FFF2-40B4-BE49-F238E27FC236}">
                <a16:creationId xmlns:a16="http://schemas.microsoft.com/office/drawing/2014/main" id="{A52261DC-B6AE-4CB8-9094-ABDDD721DCAB}"/>
              </a:ext>
            </a:extLst>
          </p:cNvPr>
          <p:cNvSpPr txBox="1">
            <a:spLocks/>
          </p:cNvSpPr>
          <p:nvPr/>
        </p:nvSpPr>
        <p:spPr>
          <a:xfrm>
            <a:off x="7528032" y="3429000"/>
            <a:ext cx="3862018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Regression Tree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(Bivariate)</a:t>
            </a:r>
            <a:endParaRPr lang="en-US" altLang="zh-CN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5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34C8E-BA15-49CC-B078-2EC8A094F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5" y="633150"/>
            <a:ext cx="10672029" cy="529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6A6720-2168-4A87-A8EE-D66554116080}"/>
              </a:ext>
            </a:extLst>
          </p:cNvPr>
          <p:cNvSpPr/>
          <p:nvPr/>
        </p:nvSpPr>
        <p:spPr>
          <a:xfrm>
            <a:off x="1672493" y="6550223"/>
            <a:ext cx="105195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212121"/>
                </a:solidFill>
                <a:latin typeface="Roboto"/>
              </a:rPr>
              <a:t>Source: </a:t>
            </a:r>
            <a:r>
              <a:rPr lang="en-US" sz="1400" dirty="0">
                <a:latin typeface="Roboto"/>
                <a:hlinkClick r:id="rId3"/>
              </a:rPr>
              <a:t>https://scikit-learn.org/stable/auto_examples/classification/plot_classifier_comparison.html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D8DE37-C3E6-4350-A134-2E4031861DFD}"/>
              </a:ext>
            </a:extLst>
          </p:cNvPr>
          <p:cNvSpPr/>
          <p:nvPr/>
        </p:nvSpPr>
        <p:spPr>
          <a:xfrm>
            <a:off x="6732881" y="571004"/>
            <a:ext cx="1200150" cy="551595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13537-B612-40D8-9127-F241622C4DEF}"/>
              </a:ext>
            </a:extLst>
          </p:cNvPr>
          <p:cNvSpPr/>
          <p:nvPr/>
        </p:nvSpPr>
        <p:spPr>
          <a:xfrm>
            <a:off x="5908962" y="6036273"/>
            <a:ext cx="2847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Classification Tree</a:t>
            </a:r>
          </a:p>
        </p:txBody>
      </p:sp>
    </p:spTree>
    <p:extLst>
      <p:ext uri="{BB962C8B-B14F-4D97-AF65-F5344CB8AC3E}">
        <p14:creationId xmlns:p14="http://schemas.microsoft.com/office/powerpoint/2010/main" val="97441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Ldapwiki: Classification and Regression Trees">
            <a:extLst>
              <a:ext uri="{FF2B5EF4-FFF2-40B4-BE49-F238E27FC236}">
                <a16:creationId xmlns:a16="http://schemas.microsoft.com/office/drawing/2014/main" id="{B7DE02C6-0E95-4915-BC1E-F030FEB86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307" y="1794887"/>
            <a:ext cx="5767386" cy="432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89DAF9F5-114B-46D8-9C56-0352C0D64BD0}"/>
              </a:ext>
            </a:extLst>
          </p:cNvPr>
          <p:cNvSpPr txBox="1">
            <a:spLocks/>
          </p:cNvSpPr>
          <p:nvPr/>
        </p:nvSpPr>
        <p:spPr>
          <a:xfrm>
            <a:off x="4164991" y="838200"/>
            <a:ext cx="3862018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Classification Tree</a:t>
            </a:r>
            <a:endParaRPr lang="en-US" altLang="zh-CN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962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Basic structure of a decision tree. All decision trees are built... |  Download Scientific Diagram">
            <a:extLst>
              <a:ext uri="{FF2B5EF4-FFF2-40B4-BE49-F238E27FC236}">
                <a16:creationId xmlns:a16="http://schemas.microsoft.com/office/drawing/2014/main" id="{CB6FD309-09BC-4EF5-B16F-B4390A7FB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7" y="1294091"/>
            <a:ext cx="67913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8">
            <a:extLst>
              <a:ext uri="{FF2B5EF4-FFF2-40B4-BE49-F238E27FC236}">
                <a16:creationId xmlns:a16="http://schemas.microsoft.com/office/drawing/2014/main" id="{59910A1C-4B15-4841-9990-08563DFECFC6}"/>
              </a:ext>
            </a:extLst>
          </p:cNvPr>
          <p:cNvSpPr txBox="1">
            <a:spLocks/>
          </p:cNvSpPr>
          <p:nvPr/>
        </p:nvSpPr>
        <p:spPr>
          <a:xfrm>
            <a:off x="4164990" y="747712"/>
            <a:ext cx="3862018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Tree Structures</a:t>
            </a:r>
            <a:endParaRPr lang="en-US" altLang="zh-CN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B24833-9FF4-4DD0-BB90-5F9907779E2D}"/>
              </a:ext>
            </a:extLst>
          </p:cNvPr>
          <p:cNvCxnSpPr/>
          <p:nvPr/>
        </p:nvCxnSpPr>
        <p:spPr>
          <a:xfrm>
            <a:off x="9232312" y="1840470"/>
            <a:ext cx="0" cy="4048125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8">
            <a:extLst>
              <a:ext uri="{FF2B5EF4-FFF2-40B4-BE49-F238E27FC236}">
                <a16:creationId xmlns:a16="http://schemas.microsoft.com/office/drawing/2014/main" id="{3070E3B1-2C4B-4D62-A60B-9FA9BCF41CD0}"/>
              </a:ext>
            </a:extLst>
          </p:cNvPr>
          <p:cNvSpPr txBox="1">
            <a:spLocks/>
          </p:cNvSpPr>
          <p:nvPr/>
        </p:nvSpPr>
        <p:spPr>
          <a:xfrm>
            <a:off x="8211797" y="5017530"/>
            <a:ext cx="3862018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b="1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Depth</a:t>
            </a:r>
            <a:endParaRPr lang="en-US" altLang="zh-CN" b="1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4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omplete Tutorial on Tree Based Modeling from Scratch (in R &amp;amp; Python) |  Analytics &amp;amp; IIoT">
            <a:extLst>
              <a:ext uri="{FF2B5EF4-FFF2-40B4-BE49-F238E27FC236}">
                <a16:creationId xmlns:a16="http://schemas.microsoft.com/office/drawing/2014/main" id="{52AAE71D-8E53-4C18-9421-6AD3179F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29" y="1214189"/>
            <a:ext cx="1299771" cy="10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01277" y="100109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Decision Tree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492265" y="260863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39251" y="3313057"/>
            <a:ext cx="7283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 Development of CART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Underneath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Bonnet (Classification)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Underneath The Bonnet (Regression)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Practical Issues</a:t>
            </a:r>
          </a:p>
        </p:txBody>
      </p:sp>
    </p:spTree>
    <p:extLst>
      <p:ext uri="{BB962C8B-B14F-4D97-AF65-F5344CB8AC3E}">
        <p14:creationId xmlns:p14="http://schemas.microsoft.com/office/powerpoint/2010/main" val="294905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D253903-2488-4B3E-9B7A-9BB81BA34E22}"/>
              </a:ext>
            </a:extLst>
          </p:cNvPr>
          <p:cNvGrpSpPr/>
          <p:nvPr/>
        </p:nvGrpSpPr>
        <p:grpSpPr>
          <a:xfrm>
            <a:off x="3071812" y="1014412"/>
            <a:ext cx="6048375" cy="4486275"/>
            <a:chOff x="3028950" y="1704975"/>
            <a:chExt cx="6048375" cy="44862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E7FF44-35A7-4669-ADAF-5851E004FB81}"/>
                </a:ext>
              </a:extLst>
            </p:cNvPr>
            <p:cNvSpPr/>
            <p:nvPr/>
          </p:nvSpPr>
          <p:spPr>
            <a:xfrm>
              <a:off x="3028950" y="1704975"/>
              <a:ext cx="6048375" cy="4486275"/>
            </a:xfrm>
            <a:prstGeom prst="rect">
              <a:avLst/>
            </a:prstGeom>
            <a:noFill/>
            <a:ln w="889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42B248-B746-4816-BB7F-3F9C3BB06C1B}"/>
                </a:ext>
              </a:extLst>
            </p:cNvPr>
            <p:cNvCxnSpPr/>
            <p:nvPr/>
          </p:nvCxnSpPr>
          <p:spPr>
            <a:xfrm>
              <a:off x="7572652" y="1704975"/>
              <a:ext cx="0" cy="4486275"/>
            </a:xfrm>
            <a:prstGeom prst="line">
              <a:avLst/>
            </a:prstGeom>
            <a:ln w="889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170734-8929-4A65-9402-4FEF8842BFCA}"/>
                </a:ext>
              </a:extLst>
            </p:cNvPr>
            <p:cNvCxnSpPr/>
            <p:nvPr/>
          </p:nvCxnSpPr>
          <p:spPr>
            <a:xfrm>
              <a:off x="3028950" y="3267075"/>
              <a:ext cx="4543702" cy="0"/>
            </a:xfrm>
            <a:prstGeom prst="line">
              <a:avLst/>
            </a:prstGeom>
            <a:ln w="889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740DA1-E37D-4CB3-AE51-AA60FD098672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51" y="1704975"/>
              <a:ext cx="0" cy="4486275"/>
            </a:xfrm>
            <a:prstGeom prst="line">
              <a:avLst/>
            </a:prstGeom>
            <a:ln w="889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EAA748D-F724-4C26-A72A-5E9D93AA189D}"/>
                </a:ext>
              </a:extLst>
            </p:cNvPr>
            <p:cNvCxnSpPr/>
            <p:nvPr/>
          </p:nvCxnSpPr>
          <p:spPr>
            <a:xfrm>
              <a:off x="6448425" y="1704975"/>
              <a:ext cx="0" cy="1562100"/>
            </a:xfrm>
            <a:prstGeom prst="line">
              <a:avLst/>
            </a:prstGeom>
            <a:ln w="889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EFDA42-D185-4DAE-87A0-B6B7E76B6F34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51" y="5276850"/>
              <a:ext cx="1123950" cy="0"/>
            </a:xfrm>
            <a:prstGeom prst="line">
              <a:avLst/>
            </a:prstGeom>
            <a:ln w="889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Subtitle 8">
            <a:extLst>
              <a:ext uri="{FF2B5EF4-FFF2-40B4-BE49-F238E27FC236}">
                <a16:creationId xmlns:a16="http://schemas.microsoft.com/office/drawing/2014/main" id="{EF65E68A-BA2A-4AFA-8DD2-B500012C042C}"/>
              </a:ext>
            </a:extLst>
          </p:cNvPr>
          <p:cNvSpPr txBox="1">
            <a:spLocks/>
          </p:cNvSpPr>
          <p:nvPr/>
        </p:nvSpPr>
        <p:spPr>
          <a:xfrm>
            <a:off x="967433" y="5680826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Recursive Binary Splitting Algorithm</a:t>
            </a:r>
            <a:endParaRPr lang="en-US" altLang="zh-CN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92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BUILD SAND CASTLES INDOORS">
            <a:extLst>
              <a:ext uri="{FF2B5EF4-FFF2-40B4-BE49-F238E27FC236}">
                <a16:creationId xmlns:a16="http://schemas.microsoft.com/office/drawing/2014/main" id="{E1443381-6606-47C1-9827-22F217DE7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31" y="3091027"/>
            <a:ext cx="2903664" cy="19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155DEA58-8CB5-4D61-8F84-560DC7891235}"/>
              </a:ext>
            </a:extLst>
          </p:cNvPr>
          <p:cNvSpPr txBox="1">
            <a:spLocks/>
          </p:cNvSpPr>
          <p:nvPr/>
        </p:nvSpPr>
        <p:spPr>
          <a:xfrm>
            <a:off x="967434" y="788400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Entropy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AA83F-BB40-4295-9355-17ABBE5EB37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6000" y="1881158"/>
            <a:ext cx="0" cy="39070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C273632-1E10-4F65-A133-BDE34684F178}"/>
              </a:ext>
            </a:extLst>
          </p:cNvPr>
          <p:cNvSpPr/>
          <p:nvPr/>
        </p:nvSpPr>
        <p:spPr>
          <a:xfrm>
            <a:off x="1748669" y="5450889"/>
            <a:ext cx="2876597" cy="52322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Centaur" panose="02030504050205020304" pitchFamily="18" charset="0"/>
              </a:rPr>
              <a:t>Lower Entropy</a:t>
            </a:r>
            <a:endParaRPr lang="en-US" sz="2000" dirty="0">
              <a:latin typeface="Centaur" panose="020305040502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85C85-1C80-4670-BA02-5CF94E36781A}"/>
              </a:ext>
            </a:extLst>
          </p:cNvPr>
          <p:cNvSpPr/>
          <p:nvPr/>
        </p:nvSpPr>
        <p:spPr>
          <a:xfrm>
            <a:off x="7566735" y="5450889"/>
            <a:ext cx="2876597" cy="52322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Centaur" panose="02030504050205020304" pitchFamily="18" charset="0"/>
              </a:rPr>
              <a:t>Higher Entropy</a:t>
            </a:r>
            <a:endParaRPr lang="en-US" sz="2000" dirty="0">
              <a:latin typeface="Centaur" panose="02030504050205020304" pitchFamily="18" charset="0"/>
            </a:endParaRPr>
          </a:p>
        </p:txBody>
      </p:sp>
      <p:pic>
        <p:nvPicPr>
          <p:cNvPr id="7176" name="Picture 8" descr="Buy SMT Natural River Sand 5kg Free Cotton Bag Online at Low Prices in  India - Amazon.in">
            <a:extLst>
              <a:ext uri="{FF2B5EF4-FFF2-40B4-BE49-F238E27FC236}">
                <a16:creationId xmlns:a16="http://schemas.microsoft.com/office/drawing/2014/main" id="{E6EE1FF5-83F7-4C02-9668-67318ECB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590" y="2965377"/>
            <a:ext cx="2208825" cy="22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135,478 Ice Cube Stock Photos, Pictures &amp;amp; Royalty-Free Images - iStock">
            <a:extLst>
              <a:ext uri="{FF2B5EF4-FFF2-40B4-BE49-F238E27FC236}">
                <a16:creationId xmlns:a16="http://schemas.microsoft.com/office/drawing/2014/main" id="{29975C14-FF7C-48C2-9C39-8A5CA2AD2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12" y="3216676"/>
            <a:ext cx="2425114" cy="195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To make progress on global challenges, start with water | World Economic  Forum">
            <a:extLst>
              <a:ext uri="{FF2B5EF4-FFF2-40B4-BE49-F238E27FC236}">
                <a16:creationId xmlns:a16="http://schemas.microsoft.com/office/drawing/2014/main" id="{993BEF67-BF06-4B89-AACA-B9A437494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9"/>
          <a:stretch/>
        </p:blipFill>
        <p:spPr bwMode="auto">
          <a:xfrm>
            <a:off x="6945764" y="2965381"/>
            <a:ext cx="2208826" cy="220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F5B4C-918B-48D9-8B1D-24D9CB957F1B}"/>
              </a:ext>
            </a:extLst>
          </p:cNvPr>
          <p:cNvGrpSpPr/>
          <p:nvPr/>
        </p:nvGrpSpPr>
        <p:grpSpPr>
          <a:xfrm>
            <a:off x="8050177" y="2130878"/>
            <a:ext cx="2876597" cy="584775"/>
            <a:chOff x="8050177" y="2130878"/>
            <a:chExt cx="2876597" cy="58477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2FEC34-A455-4165-AC9B-EEA36BD24DFA}"/>
                </a:ext>
              </a:extLst>
            </p:cNvPr>
            <p:cNvSpPr/>
            <p:nvPr/>
          </p:nvSpPr>
          <p:spPr>
            <a:xfrm>
              <a:off x="8050177" y="2130878"/>
              <a:ext cx="2876597" cy="584775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65000"/>
                    </a:schemeClr>
                  </a:solidFill>
                  <a:latin typeface="Freestyle Script" panose="030804020302050B0404" pitchFamily="66" charset="0"/>
                  <a:cs typeface="Arial" panose="020B0604020202020204" pitchFamily="34" charset="0"/>
                </a:rPr>
                <a:t>My Life      !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Freestyle Script" panose="030804020302050B0404" pitchFamily="66" charset="0"/>
                <a:cs typeface="Arial" panose="020B0604020202020204" pitchFamily="34" charset="0"/>
              </a:endParaRPr>
            </a:p>
          </p:txBody>
        </p:sp>
        <p:pic>
          <p:nvPicPr>
            <p:cNvPr id="7186" name="Picture 18" descr="Download Upside-Down Face Emoji | Emoji Island">
              <a:extLst>
                <a:ext uri="{FF2B5EF4-FFF2-40B4-BE49-F238E27FC236}">
                  <a16:creationId xmlns:a16="http://schemas.microsoft.com/office/drawing/2014/main" id="{D6CE6AA9-61BF-4701-B070-04A71C75B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0517" y="2211113"/>
              <a:ext cx="401249" cy="40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7163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C4BB6-284D-4A01-BDF6-632E06B7A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1" t="30695" r="35156" b="11666"/>
          <a:stretch/>
        </p:blipFill>
        <p:spPr>
          <a:xfrm>
            <a:off x="1278039" y="1779899"/>
            <a:ext cx="4600575" cy="4545807"/>
          </a:xfrm>
          <a:prstGeom prst="rect">
            <a:avLst/>
          </a:prstGeom>
        </p:spPr>
      </p:pic>
      <p:sp>
        <p:nvSpPr>
          <p:cNvPr id="6" name="Subtitle 8">
            <a:extLst>
              <a:ext uri="{FF2B5EF4-FFF2-40B4-BE49-F238E27FC236}">
                <a16:creationId xmlns:a16="http://schemas.microsoft.com/office/drawing/2014/main" id="{90B4D490-7D60-4219-AEF4-4713CDA1CEA9}"/>
              </a:ext>
            </a:extLst>
          </p:cNvPr>
          <p:cNvSpPr txBox="1">
            <a:spLocks/>
          </p:cNvSpPr>
          <p:nvPr/>
        </p:nvSpPr>
        <p:spPr>
          <a:xfrm>
            <a:off x="967434" y="788400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Entropy as </a:t>
            </a:r>
            <a:r>
              <a:rPr lang="en-US" altLang="zh-CN" spc="300" noProof="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Impurity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93560-A3D3-4A65-9E93-2A890D12A65B}"/>
                  </a:ext>
                </a:extLst>
              </p:cNvPr>
              <p:cNvSpPr txBox="1"/>
              <p:nvPr/>
            </p:nvSpPr>
            <p:spPr>
              <a:xfrm>
                <a:off x="5914009" y="2827577"/>
                <a:ext cx="4714047" cy="8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93560-A3D3-4A65-9E93-2A890D12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09" y="2827577"/>
                <a:ext cx="4714047" cy="865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BEAE7EA-8F5F-4F98-999C-363C39B5B1E7}"/>
              </a:ext>
            </a:extLst>
          </p:cNvPr>
          <p:cNvSpPr/>
          <p:nvPr/>
        </p:nvSpPr>
        <p:spPr>
          <a:xfrm>
            <a:off x="5914009" y="1802999"/>
            <a:ext cx="51386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Given a random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categorical variable 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Y with I classes: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C23002-B07C-4AB1-9347-126268835A3F}"/>
                  </a:ext>
                </a:extLst>
              </p:cNvPr>
              <p:cNvSpPr txBox="1"/>
              <p:nvPr/>
            </p:nvSpPr>
            <p:spPr>
              <a:xfrm>
                <a:off x="5919187" y="3768003"/>
                <a:ext cx="448007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0,0,0,0,0,1,1,1,1,1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0.5−0.5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C23002-B07C-4AB1-9347-12626883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87" y="3768003"/>
                <a:ext cx="4480073" cy="615553"/>
              </a:xfrm>
              <a:prstGeom prst="rect">
                <a:avLst/>
              </a:prstGeom>
              <a:blipFill>
                <a:blip r:embed="rId4"/>
                <a:stretch>
                  <a:fillRect l="-952" r="-136" b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C94006-FE10-49D1-8AF1-F2304DED470B}"/>
                  </a:ext>
                </a:extLst>
              </p:cNvPr>
              <p:cNvSpPr txBox="1"/>
              <p:nvPr/>
            </p:nvSpPr>
            <p:spPr>
              <a:xfrm>
                <a:off x="5914009" y="5448098"/>
                <a:ext cx="373749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0,0,0,0,0,0,0,0,0,0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1−0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C94006-FE10-49D1-8AF1-F2304DED4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09" y="5448098"/>
                <a:ext cx="3737498" cy="615553"/>
              </a:xfrm>
              <a:prstGeom prst="rect">
                <a:avLst/>
              </a:prstGeom>
              <a:blipFill>
                <a:blip r:embed="rId5"/>
                <a:stretch>
                  <a:fillRect l="-653" b="-15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0CA9CE-99F5-46F5-885D-0FAA74AED3DF}"/>
                  </a:ext>
                </a:extLst>
              </p:cNvPr>
              <p:cNvSpPr txBox="1"/>
              <p:nvPr/>
            </p:nvSpPr>
            <p:spPr>
              <a:xfrm>
                <a:off x="5914009" y="4608050"/>
                <a:ext cx="476829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0,0,0,0,0,0,0,1,1,1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=−0.7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0.7−0.3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0.3=0.88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0CA9CE-99F5-46F5-885D-0FAA74AED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09" y="4608050"/>
                <a:ext cx="4768293" cy="615553"/>
              </a:xfrm>
              <a:prstGeom prst="rect">
                <a:avLst/>
              </a:prstGeom>
              <a:blipFill>
                <a:blip r:embed="rId6"/>
                <a:stretch>
                  <a:fillRect l="-1407" r="-895" b="-15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1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ut-Out Designed by Craig | BrandCrowd">
            <a:extLst>
              <a:ext uri="{FF2B5EF4-FFF2-40B4-BE49-F238E27FC236}">
                <a16:creationId xmlns:a16="http://schemas.microsoft.com/office/drawing/2014/main" id="{04ABD2C9-7F1D-4239-AD45-173D7D648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146" y="2421985"/>
            <a:ext cx="30956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4DE9ACA2-6A46-4745-BAF7-3C5D42352B35}"/>
              </a:ext>
            </a:extLst>
          </p:cNvPr>
          <p:cNvSpPr txBox="1">
            <a:spLocks/>
          </p:cNvSpPr>
          <p:nvPr/>
        </p:nvSpPr>
        <p:spPr>
          <a:xfrm>
            <a:off x="3559156" y="3197764"/>
            <a:ext cx="7310050" cy="462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to Prof. Po-Hsien Huang</a:t>
            </a:r>
            <a:endParaRPr kumimoji="0" 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0000"/>
              </a:highlight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718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8">
            <a:extLst>
              <a:ext uri="{FF2B5EF4-FFF2-40B4-BE49-F238E27FC236}">
                <a16:creationId xmlns:a16="http://schemas.microsoft.com/office/drawing/2014/main" id="{90B4D490-7D60-4219-AEF4-4713CDA1CEA9}"/>
              </a:ext>
            </a:extLst>
          </p:cNvPr>
          <p:cNvSpPr txBox="1">
            <a:spLocks/>
          </p:cNvSpPr>
          <p:nvPr/>
        </p:nvSpPr>
        <p:spPr>
          <a:xfrm>
            <a:off x="967434" y="788400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Conditional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93560-A3D3-4A65-9E93-2A890D12A65B}"/>
                  </a:ext>
                </a:extLst>
              </p:cNvPr>
              <p:cNvSpPr txBox="1"/>
              <p:nvPr/>
            </p:nvSpPr>
            <p:spPr>
              <a:xfrm>
                <a:off x="1136757" y="3043499"/>
                <a:ext cx="9179757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𝐶𝑜𝑛𝑑𝑖𝑡𝑖𝑜𝑛𝑎𝑙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393560-A3D3-4A65-9E93-2A890D12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57" y="3043499"/>
                <a:ext cx="9179757" cy="900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BEAE7EA-8F5F-4F98-999C-363C39B5B1E7}"/>
              </a:ext>
            </a:extLst>
          </p:cNvPr>
          <p:cNvSpPr/>
          <p:nvPr/>
        </p:nvSpPr>
        <p:spPr>
          <a:xfrm>
            <a:off x="1139299" y="1732018"/>
            <a:ext cx="93215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Given a random </a:t>
            </a:r>
            <a:r>
              <a:rPr lang="en-US" altLang="zh-CN" sz="3600" u="sng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categorical variable </a:t>
            </a:r>
            <a:r>
              <a:rPr lang="en-US" altLang="zh-CN" sz="3600" u="sng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Y 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with I classes </a:t>
            </a:r>
          </a:p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&amp; a random </a:t>
            </a:r>
            <a:r>
              <a:rPr lang="en-US" altLang="zh-CN" sz="3600" u="sng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categorical predictor X 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with J classes: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C23002-B07C-4AB1-9347-126268835A3F}"/>
                  </a:ext>
                </a:extLst>
              </p:cNvPr>
              <p:cNvSpPr txBox="1"/>
              <p:nvPr/>
            </p:nvSpPr>
            <p:spPr>
              <a:xfrm>
                <a:off x="1186867" y="4175037"/>
                <a:ext cx="9818265" cy="1046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0, 0, 0, 0, 0,    1, 1, 1, 1, 1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0, 0, 0, 1, 1,    0, 1, 1, 1, 1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𝐶𝑜𝑛𝑑𝑖𝑡𝑖𝑜𝑛𝑎𝑙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0.6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0.6+0.4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0.5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0.2+0.8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C23002-B07C-4AB1-9347-126268835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867" y="4175037"/>
                <a:ext cx="9818265" cy="1046440"/>
              </a:xfrm>
              <a:prstGeom prst="rect">
                <a:avLst/>
              </a:prstGeom>
              <a:blipFill>
                <a:blip r:embed="rId3"/>
                <a:stretch>
                  <a:fillRect l="-1118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ED49B4B-E276-46F5-B565-D285BB5531D6}"/>
              </a:ext>
            </a:extLst>
          </p:cNvPr>
          <p:cNvSpPr/>
          <p:nvPr/>
        </p:nvSpPr>
        <p:spPr>
          <a:xfrm>
            <a:off x="1139299" y="5452704"/>
            <a:ext cx="9321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This would work if X is a </a:t>
            </a:r>
            <a:r>
              <a:rPr lang="en-US" altLang="zh-CN" sz="3600" dirty="0">
                <a:solidFill>
                  <a:srgbClr val="00B05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continuous variable 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as well.</a:t>
            </a:r>
          </a:p>
        </p:txBody>
      </p:sp>
    </p:spTree>
    <p:extLst>
      <p:ext uri="{BB962C8B-B14F-4D97-AF65-F5344CB8AC3E}">
        <p14:creationId xmlns:p14="http://schemas.microsoft.com/office/powerpoint/2010/main" val="1397086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14F79381-E10A-46F5-A2AD-C241B219339C}"/>
              </a:ext>
            </a:extLst>
          </p:cNvPr>
          <p:cNvSpPr txBox="1">
            <a:spLocks/>
          </p:cNvSpPr>
          <p:nvPr/>
        </p:nvSpPr>
        <p:spPr>
          <a:xfrm>
            <a:off x="967434" y="788400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Information Gain </a:t>
            </a:r>
            <a:r>
              <a:rPr lang="zh-CN" altLang="en-US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信息增益</a:t>
            </a:r>
            <a:endParaRPr lang="en-US" altLang="zh-CN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A396A-EF7B-4C51-8AE4-EE3F511A050D}"/>
                  </a:ext>
                </a:extLst>
              </p:cNvPr>
              <p:cNvSpPr txBox="1"/>
              <p:nvPr/>
            </p:nvSpPr>
            <p:spPr>
              <a:xfrm>
                <a:off x="1995325" y="1819015"/>
                <a:ext cx="82013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𝐶𝑜𝑛𝑑𝑖𝑡𝑖𝑜𝑛𝑎𝑙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A396A-EF7B-4C51-8AE4-EE3F511A0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325" y="1819015"/>
                <a:ext cx="8201348" cy="369332"/>
              </a:xfrm>
              <a:prstGeom prst="rect">
                <a:avLst/>
              </a:prstGeom>
              <a:blipFill>
                <a:blip r:embed="rId2"/>
                <a:stretch>
                  <a:fillRect l="-1189" r="-126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71A42AA-D7BD-4D28-882D-C7152902E7AE}"/>
              </a:ext>
            </a:extLst>
          </p:cNvPr>
          <p:cNvSpPr/>
          <p:nvPr/>
        </p:nvSpPr>
        <p:spPr>
          <a:xfrm>
            <a:off x="1414507" y="2553175"/>
            <a:ext cx="93629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The Info. Gain serves as a decision criterion to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opt for the optimum threshold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for ID3.  The greater the Info. Gain, the greater the accuracy enhanced by choosing the classes of X as the decision threshold. </a:t>
            </a:r>
          </a:p>
          <a:p>
            <a:endParaRPr lang="en-US" altLang="zh-CN" sz="3600" dirty="0">
              <a:solidFill>
                <a:srgbClr val="282829"/>
              </a:solidFill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However, the tree would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prone to opt for the predictor X of more classes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, which is not preferable by the most. </a:t>
            </a:r>
          </a:p>
        </p:txBody>
      </p:sp>
    </p:spTree>
    <p:extLst>
      <p:ext uri="{BB962C8B-B14F-4D97-AF65-F5344CB8AC3E}">
        <p14:creationId xmlns:p14="http://schemas.microsoft.com/office/powerpoint/2010/main" val="427411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D7922721-A453-40EA-B72A-A2E12A0DF239}"/>
              </a:ext>
            </a:extLst>
          </p:cNvPr>
          <p:cNvSpPr txBox="1">
            <a:spLocks/>
          </p:cNvSpPr>
          <p:nvPr/>
        </p:nvSpPr>
        <p:spPr>
          <a:xfrm>
            <a:off x="967430" y="877177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Ratio </a:t>
            </a: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of</a:t>
            </a:r>
            <a:r>
              <a:rPr lang="zh-CN" altLang="en-US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Information Gain </a:t>
            </a:r>
            <a:r>
              <a:rPr lang="zh-CN" altLang="en-US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信息增益比</a:t>
            </a:r>
            <a:endParaRPr lang="en-US" altLang="zh-CN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E554D-0C1D-4A3E-B9AF-E2BE4ED6B612}"/>
                  </a:ext>
                </a:extLst>
              </p:cNvPr>
              <p:cNvSpPr txBox="1"/>
              <p:nvPr/>
            </p:nvSpPr>
            <p:spPr>
              <a:xfrm>
                <a:off x="2868478" y="2087413"/>
                <a:ext cx="6455037" cy="1536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𝑅𝑎𝑡𝑖𝑜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𝐼𝑛𝑓𝑜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𝐼𝑛𝑓𝑜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𝐺𝑎𝑖𝑛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,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𝐼𝑉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7E554D-0C1D-4A3E-B9AF-E2BE4ED6B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478" y="2087413"/>
                <a:ext cx="6455037" cy="1536896"/>
              </a:xfrm>
              <a:prstGeom prst="rect">
                <a:avLst/>
              </a:prstGeom>
              <a:blipFill>
                <a:blip r:embed="rId2"/>
                <a:stretch>
                  <a:fillRect r="-2363" b="-7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C48CFE5-1771-44FC-832B-952C356D11AD}"/>
              </a:ext>
            </a:extLst>
          </p:cNvPr>
          <p:cNvSpPr/>
          <p:nvPr/>
        </p:nvSpPr>
        <p:spPr>
          <a:xfrm>
            <a:off x="1858388" y="4099680"/>
            <a:ext cx="84752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C4.5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screens through the predictor(s) with the </a:t>
            </a:r>
            <a:r>
              <a:rPr lang="en-US" altLang="zh-CN" sz="3600" i="1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Information Gain 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greater than the average at first.  The one with the highest </a:t>
            </a:r>
            <a:r>
              <a:rPr lang="en-US" altLang="zh-CN" sz="3600" i="1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Ratio of Information Gain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is opted among these predictors.</a:t>
            </a:r>
          </a:p>
        </p:txBody>
      </p:sp>
    </p:spTree>
    <p:extLst>
      <p:ext uri="{BB962C8B-B14F-4D97-AF65-F5344CB8AC3E}">
        <p14:creationId xmlns:p14="http://schemas.microsoft.com/office/powerpoint/2010/main" val="166149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D1611330-8BE3-4E0F-BCD2-46FAFD383D02}"/>
              </a:ext>
            </a:extLst>
          </p:cNvPr>
          <p:cNvSpPr txBox="1">
            <a:spLocks/>
          </p:cNvSpPr>
          <p:nvPr/>
        </p:nvSpPr>
        <p:spPr>
          <a:xfrm>
            <a:off x="967434" y="788400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Gini Index </a:t>
            </a:r>
            <a:r>
              <a:rPr lang="zh-CN" altLang="en-US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基尼指數 </a:t>
            </a: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as The </a:t>
            </a:r>
            <a:r>
              <a:rPr lang="en-US" altLang="zh-CN" spc="300" dirty="0">
                <a:latin typeface="Lato" panose="020F0502020204030203" pitchFamily="34" charset="0"/>
                <a:ea typeface="Source Sans Pro" panose="020B0503030403020204" pitchFamily="34" charset="0"/>
              </a:rPr>
              <a:t>Impurity Index of </a:t>
            </a:r>
            <a:r>
              <a:rPr lang="en-US" altLang="zh-CN" spc="30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CART</a:t>
            </a:r>
            <a:endParaRPr lang="en-US" altLang="zh-CN" spc="300" noProof="0" dirty="0">
              <a:solidFill>
                <a:srgbClr val="C00000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F31484-97DE-4066-833B-75C7AD89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4" y="1460438"/>
            <a:ext cx="6153150" cy="370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499C48-7C91-4113-987C-8D0969A81757}"/>
                  </a:ext>
                </a:extLst>
              </p:cNvPr>
              <p:cNvSpPr txBox="1"/>
              <p:nvPr/>
            </p:nvSpPr>
            <p:spPr>
              <a:xfrm>
                <a:off x="3520935" y="5204107"/>
                <a:ext cx="5150128" cy="8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[1−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499C48-7C91-4113-987C-8D0969A81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935" y="5204107"/>
                <a:ext cx="5150128" cy="865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2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omplete Tutorial on Tree Based Modeling from Scratch (in R &amp;amp; Python) |  Analytics &amp;amp; IIoT">
            <a:extLst>
              <a:ext uri="{FF2B5EF4-FFF2-40B4-BE49-F238E27FC236}">
                <a16:creationId xmlns:a16="http://schemas.microsoft.com/office/drawing/2014/main" id="{52AAE71D-8E53-4C18-9421-6AD3179F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29" y="1214189"/>
            <a:ext cx="1299771" cy="10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01277" y="100109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Decision Tree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492265" y="260863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39251" y="3313057"/>
            <a:ext cx="7283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 Development of CART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Underneath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Bonnet (Classification)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Underneath The Bonnet (Regression)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Practical Issues</a:t>
            </a:r>
          </a:p>
        </p:txBody>
      </p:sp>
    </p:spTree>
    <p:extLst>
      <p:ext uri="{BB962C8B-B14F-4D97-AF65-F5344CB8AC3E}">
        <p14:creationId xmlns:p14="http://schemas.microsoft.com/office/powerpoint/2010/main" val="4210883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775D122-6B22-4952-8EEE-9F0BC86F7A42}"/>
              </a:ext>
            </a:extLst>
          </p:cNvPr>
          <p:cNvGrpSpPr/>
          <p:nvPr/>
        </p:nvGrpSpPr>
        <p:grpSpPr>
          <a:xfrm>
            <a:off x="1679359" y="1470580"/>
            <a:ext cx="8833282" cy="4237761"/>
            <a:chOff x="1679359" y="1781299"/>
            <a:chExt cx="8833282" cy="42377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C67D1E6-B40B-412E-975F-26C9FCDD928C}"/>
                </a:ext>
              </a:extLst>
            </p:cNvPr>
            <p:cNvSpPr/>
            <p:nvPr/>
          </p:nvSpPr>
          <p:spPr>
            <a:xfrm>
              <a:off x="1679359" y="1861198"/>
              <a:ext cx="8833282" cy="3998064"/>
            </a:xfrm>
            <a:custGeom>
              <a:avLst/>
              <a:gdLst>
                <a:gd name="connsiteX0" fmla="*/ 0 w 8833282"/>
                <a:gd name="connsiteY0" fmla="*/ 3998064 h 3998064"/>
                <a:gd name="connsiteX1" fmla="*/ 852257 w 8833282"/>
                <a:gd name="connsiteY1" fmla="*/ 3980308 h 3998064"/>
                <a:gd name="connsiteX2" fmla="*/ 1438183 w 8833282"/>
                <a:gd name="connsiteY2" fmla="*/ 3829388 h 3998064"/>
                <a:gd name="connsiteX3" fmla="*/ 1908699 w 8833282"/>
                <a:gd name="connsiteY3" fmla="*/ 3456526 h 3998064"/>
                <a:gd name="connsiteX4" fmla="*/ 2050742 w 8833282"/>
                <a:gd name="connsiteY4" fmla="*/ 3252339 h 3998064"/>
                <a:gd name="connsiteX5" fmla="*/ 2228295 w 8833282"/>
                <a:gd name="connsiteY5" fmla="*/ 2701924 h 3998064"/>
                <a:gd name="connsiteX6" fmla="*/ 2494626 w 8833282"/>
                <a:gd name="connsiteY6" fmla="*/ 1716502 h 3998064"/>
                <a:gd name="connsiteX7" fmla="*/ 3364637 w 8833282"/>
                <a:gd name="connsiteY7" fmla="*/ 953023 h 3998064"/>
                <a:gd name="connsiteX8" fmla="*/ 5859262 w 8833282"/>
                <a:gd name="connsiteY8" fmla="*/ 3112 h 3998064"/>
                <a:gd name="connsiteX9" fmla="*/ 6853562 w 8833282"/>
                <a:gd name="connsiteY9" fmla="*/ 1290374 h 3998064"/>
                <a:gd name="connsiteX10" fmla="*/ 7723573 w 8833282"/>
                <a:gd name="connsiteY10" fmla="*/ 1112821 h 3998064"/>
                <a:gd name="connsiteX11" fmla="*/ 8416031 w 8833282"/>
                <a:gd name="connsiteY11" fmla="*/ 287198 h 3998064"/>
                <a:gd name="connsiteX12" fmla="*/ 8833282 w 8833282"/>
                <a:gd name="connsiteY12" fmla="*/ 349341 h 39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833282" h="3998064">
                  <a:moveTo>
                    <a:pt x="0" y="3998064"/>
                  </a:moveTo>
                  <a:lnTo>
                    <a:pt x="852257" y="3980308"/>
                  </a:lnTo>
                  <a:cubicBezTo>
                    <a:pt x="1091954" y="3952195"/>
                    <a:pt x="1262109" y="3916685"/>
                    <a:pt x="1438183" y="3829388"/>
                  </a:cubicBezTo>
                  <a:cubicBezTo>
                    <a:pt x="1614257" y="3742091"/>
                    <a:pt x="1806606" y="3552701"/>
                    <a:pt x="1908699" y="3456526"/>
                  </a:cubicBezTo>
                  <a:cubicBezTo>
                    <a:pt x="2010792" y="3360351"/>
                    <a:pt x="1997476" y="3378106"/>
                    <a:pt x="2050742" y="3252339"/>
                  </a:cubicBezTo>
                  <a:cubicBezTo>
                    <a:pt x="2104008" y="3126572"/>
                    <a:pt x="2154314" y="2957897"/>
                    <a:pt x="2228295" y="2701924"/>
                  </a:cubicBezTo>
                  <a:cubicBezTo>
                    <a:pt x="2302276" y="2445951"/>
                    <a:pt x="2305236" y="2007985"/>
                    <a:pt x="2494626" y="1716502"/>
                  </a:cubicBezTo>
                  <a:cubicBezTo>
                    <a:pt x="2684016" y="1425019"/>
                    <a:pt x="2803864" y="1238588"/>
                    <a:pt x="3364637" y="953023"/>
                  </a:cubicBezTo>
                  <a:cubicBezTo>
                    <a:pt x="3925410" y="667458"/>
                    <a:pt x="5277775" y="-53113"/>
                    <a:pt x="5859262" y="3112"/>
                  </a:cubicBezTo>
                  <a:cubicBezTo>
                    <a:pt x="6440749" y="59337"/>
                    <a:pt x="6542844" y="1105423"/>
                    <a:pt x="6853562" y="1290374"/>
                  </a:cubicBezTo>
                  <a:cubicBezTo>
                    <a:pt x="7164280" y="1475325"/>
                    <a:pt x="7463162" y="1280017"/>
                    <a:pt x="7723573" y="1112821"/>
                  </a:cubicBezTo>
                  <a:cubicBezTo>
                    <a:pt x="7983985" y="945625"/>
                    <a:pt x="8231080" y="414445"/>
                    <a:pt x="8416031" y="287198"/>
                  </a:cubicBezTo>
                  <a:cubicBezTo>
                    <a:pt x="8600982" y="159951"/>
                    <a:pt x="8717132" y="254646"/>
                    <a:pt x="8833282" y="349341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387BB9A-8409-40D2-95FF-3B80CBBEFDC6}"/>
                </a:ext>
              </a:extLst>
            </p:cNvPr>
            <p:cNvSpPr/>
            <p:nvPr/>
          </p:nvSpPr>
          <p:spPr>
            <a:xfrm>
              <a:off x="1997475" y="5699464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3690041-FD26-4D84-97FC-67A95741567C}"/>
                </a:ext>
              </a:extLst>
            </p:cNvPr>
            <p:cNvSpPr/>
            <p:nvPr/>
          </p:nvSpPr>
          <p:spPr>
            <a:xfrm>
              <a:off x="2157273" y="5619565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5323E8-7099-4B7C-AC98-29B3A7BDC30A}"/>
                </a:ext>
              </a:extLst>
            </p:cNvPr>
            <p:cNvSpPr/>
            <p:nvPr/>
          </p:nvSpPr>
          <p:spPr>
            <a:xfrm>
              <a:off x="3124940" y="5379868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8C1AB43-17C7-4A34-8340-DFA0BAABBD8D}"/>
                </a:ext>
              </a:extLst>
            </p:cNvPr>
            <p:cNvSpPr/>
            <p:nvPr/>
          </p:nvSpPr>
          <p:spPr>
            <a:xfrm>
              <a:off x="3755254" y="4412202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843547-695A-45C7-AB27-06763737001B}"/>
                </a:ext>
              </a:extLst>
            </p:cNvPr>
            <p:cNvSpPr/>
            <p:nvPr/>
          </p:nvSpPr>
          <p:spPr>
            <a:xfrm>
              <a:off x="3879541" y="3932808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03D9C4-3FC0-445B-A656-3EAED299DE82}"/>
                </a:ext>
              </a:extLst>
            </p:cNvPr>
            <p:cNvSpPr/>
            <p:nvPr/>
          </p:nvSpPr>
          <p:spPr>
            <a:xfrm>
              <a:off x="4483223" y="2831976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4F93BFF-830B-4B67-A31D-40076372C2FF}"/>
                </a:ext>
              </a:extLst>
            </p:cNvPr>
            <p:cNvSpPr/>
            <p:nvPr/>
          </p:nvSpPr>
          <p:spPr>
            <a:xfrm>
              <a:off x="5104660" y="2512380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72739E-3C6E-431C-8C5F-2F936F886851}"/>
                </a:ext>
              </a:extLst>
            </p:cNvPr>
            <p:cNvSpPr/>
            <p:nvPr/>
          </p:nvSpPr>
          <p:spPr>
            <a:xfrm>
              <a:off x="6613864" y="1861198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A44396-0500-4AFD-9B55-CCBAAF13D220}"/>
                </a:ext>
              </a:extLst>
            </p:cNvPr>
            <p:cNvSpPr/>
            <p:nvPr/>
          </p:nvSpPr>
          <p:spPr>
            <a:xfrm>
              <a:off x="7466120" y="1781299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F50B24-4C62-435F-B5D8-F64CA8F7D12B}"/>
                </a:ext>
              </a:extLst>
            </p:cNvPr>
            <p:cNvSpPr/>
            <p:nvPr/>
          </p:nvSpPr>
          <p:spPr>
            <a:xfrm>
              <a:off x="7817528" y="2020996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3CCEBF-5627-448D-A221-31DE84CDEFF6}"/>
                </a:ext>
              </a:extLst>
            </p:cNvPr>
            <p:cNvSpPr/>
            <p:nvPr/>
          </p:nvSpPr>
          <p:spPr>
            <a:xfrm>
              <a:off x="8247355" y="2849731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DC7497-214E-4F0A-BA4E-5070FEF718EE}"/>
                </a:ext>
              </a:extLst>
            </p:cNvPr>
            <p:cNvSpPr/>
            <p:nvPr/>
          </p:nvSpPr>
          <p:spPr>
            <a:xfrm>
              <a:off x="9587883" y="2423604"/>
              <a:ext cx="319596" cy="3195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2602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2F6F58AA-FAF8-4B81-BA9B-66CEA928917B}"/>
              </a:ext>
            </a:extLst>
          </p:cNvPr>
          <p:cNvGrpSpPr/>
          <p:nvPr/>
        </p:nvGrpSpPr>
        <p:grpSpPr>
          <a:xfrm>
            <a:off x="1550944" y="1489411"/>
            <a:ext cx="9178892" cy="4237761"/>
            <a:chOff x="1575417" y="1737985"/>
            <a:chExt cx="9178892" cy="42377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775D122-6B22-4952-8EEE-9F0BC86F7A42}"/>
                </a:ext>
              </a:extLst>
            </p:cNvPr>
            <p:cNvGrpSpPr/>
            <p:nvPr/>
          </p:nvGrpSpPr>
          <p:grpSpPr>
            <a:xfrm>
              <a:off x="1679359" y="1737985"/>
              <a:ext cx="8833282" cy="4237761"/>
              <a:chOff x="1679359" y="1781299"/>
              <a:chExt cx="8833282" cy="4237761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C67D1E6-B40B-412E-975F-26C9FCDD928C}"/>
                  </a:ext>
                </a:extLst>
              </p:cNvPr>
              <p:cNvSpPr/>
              <p:nvPr/>
            </p:nvSpPr>
            <p:spPr>
              <a:xfrm>
                <a:off x="1679359" y="1861198"/>
                <a:ext cx="8833282" cy="3998064"/>
              </a:xfrm>
              <a:custGeom>
                <a:avLst/>
                <a:gdLst>
                  <a:gd name="connsiteX0" fmla="*/ 0 w 8833282"/>
                  <a:gd name="connsiteY0" fmla="*/ 3998064 h 3998064"/>
                  <a:gd name="connsiteX1" fmla="*/ 852257 w 8833282"/>
                  <a:gd name="connsiteY1" fmla="*/ 3980308 h 3998064"/>
                  <a:gd name="connsiteX2" fmla="*/ 1438183 w 8833282"/>
                  <a:gd name="connsiteY2" fmla="*/ 3829388 h 3998064"/>
                  <a:gd name="connsiteX3" fmla="*/ 1908699 w 8833282"/>
                  <a:gd name="connsiteY3" fmla="*/ 3456526 h 3998064"/>
                  <a:gd name="connsiteX4" fmla="*/ 2050742 w 8833282"/>
                  <a:gd name="connsiteY4" fmla="*/ 3252339 h 3998064"/>
                  <a:gd name="connsiteX5" fmla="*/ 2228295 w 8833282"/>
                  <a:gd name="connsiteY5" fmla="*/ 2701924 h 3998064"/>
                  <a:gd name="connsiteX6" fmla="*/ 2494626 w 8833282"/>
                  <a:gd name="connsiteY6" fmla="*/ 1716502 h 3998064"/>
                  <a:gd name="connsiteX7" fmla="*/ 3364637 w 8833282"/>
                  <a:gd name="connsiteY7" fmla="*/ 953023 h 3998064"/>
                  <a:gd name="connsiteX8" fmla="*/ 5859262 w 8833282"/>
                  <a:gd name="connsiteY8" fmla="*/ 3112 h 3998064"/>
                  <a:gd name="connsiteX9" fmla="*/ 6853562 w 8833282"/>
                  <a:gd name="connsiteY9" fmla="*/ 1290374 h 3998064"/>
                  <a:gd name="connsiteX10" fmla="*/ 7723573 w 8833282"/>
                  <a:gd name="connsiteY10" fmla="*/ 1112821 h 3998064"/>
                  <a:gd name="connsiteX11" fmla="*/ 8416031 w 8833282"/>
                  <a:gd name="connsiteY11" fmla="*/ 287198 h 3998064"/>
                  <a:gd name="connsiteX12" fmla="*/ 8833282 w 8833282"/>
                  <a:gd name="connsiteY12" fmla="*/ 349341 h 39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833282" h="3998064">
                    <a:moveTo>
                      <a:pt x="0" y="3998064"/>
                    </a:moveTo>
                    <a:lnTo>
                      <a:pt x="852257" y="3980308"/>
                    </a:lnTo>
                    <a:cubicBezTo>
                      <a:pt x="1091954" y="3952195"/>
                      <a:pt x="1262109" y="3916685"/>
                      <a:pt x="1438183" y="3829388"/>
                    </a:cubicBezTo>
                    <a:cubicBezTo>
                      <a:pt x="1614257" y="3742091"/>
                      <a:pt x="1806606" y="3552701"/>
                      <a:pt x="1908699" y="3456526"/>
                    </a:cubicBezTo>
                    <a:cubicBezTo>
                      <a:pt x="2010792" y="3360351"/>
                      <a:pt x="1997476" y="3378106"/>
                      <a:pt x="2050742" y="3252339"/>
                    </a:cubicBezTo>
                    <a:cubicBezTo>
                      <a:pt x="2104008" y="3126572"/>
                      <a:pt x="2154314" y="2957897"/>
                      <a:pt x="2228295" y="2701924"/>
                    </a:cubicBezTo>
                    <a:cubicBezTo>
                      <a:pt x="2302276" y="2445951"/>
                      <a:pt x="2305236" y="2007985"/>
                      <a:pt x="2494626" y="1716502"/>
                    </a:cubicBezTo>
                    <a:cubicBezTo>
                      <a:pt x="2684016" y="1425019"/>
                      <a:pt x="2803864" y="1238588"/>
                      <a:pt x="3364637" y="953023"/>
                    </a:cubicBezTo>
                    <a:cubicBezTo>
                      <a:pt x="3925410" y="667458"/>
                      <a:pt x="5277775" y="-53113"/>
                      <a:pt x="5859262" y="3112"/>
                    </a:cubicBezTo>
                    <a:cubicBezTo>
                      <a:pt x="6440749" y="59337"/>
                      <a:pt x="6542844" y="1105423"/>
                      <a:pt x="6853562" y="1290374"/>
                    </a:cubicBezTo>
                    <a:cubicBezTo>
                      <a:pt x="7164280" y="1475325"/>
                      <a:pt x="7463162" y="1280017"/>
                      <a:pt x="7723573" y="1112821"/>
                    </a:cubicBezTo>
                    <a:cubicBezTo>
                      <a:pt x="7983985" y="945625"/>
                      <a:pt x="8231080" y="414445"/>
                      <a:pt x="8416031" y="287198"/>
                    </a:cubicBezTo>
                    <a:cubicBezTo>
                      <a:pt x="8600982" y="159951"/>
                      <a:pt x="8717132" y="254646"/>
                      <a:pt x="8833282" y="349341"/>
                    </a:cubicBezTo>
                  </a:path>
                </a:pathLst>
              </a:cu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387BB9A-8409-40D2-95FF-3B80CBBEFDC6}"/>
                  </a:ext>
                </a:extLst>
              </p:cNvPr>
              <p:cNvSpPr/>
              <p:nvPr/>
            </p:nvSpPr>
            <p:spPr>
              <a:xfrm>
                <a:off x="1997475" y="5699464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3690041-FD26-4D84-97FC-67A95741567C}"/>
                  </a:ext>
                </a:extLst>
              </p:cNvPr>
              <p:cNvSpPr/>
              <p:nvPr/>
            </p:nvSpPr>
            <p:spPr>
              <a:xfrm>
                <a:off x="2157273" y="5619565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5323E8-7099-4B7C-AC98-29B3A7BDC30A}"/>
                  </a:ext>
                </a:extLst>
              </p:cNvPr>
              <p:cNvSpPr/>
              <p:nvPr/>
            </p:nvSpPr>
            <p:spPr>
              <a:xfrm>
                <a:off x="3124940" y="5379868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8C1AB43-17C7-4A34-8340-DFA0BAABBD8D}"/>
                  </a:ext>
                </a:extLst>
              </p:cNvPr>
              <p:cNvSpPr/>
              <p:nvPr/>
            </p:nvSpPr>
            <p:spPr>
              <a:xfrm>
                <a:off x="3755254" y="4412202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1843547-695A-45C7-AB27-06763737001B}"/>
                  </a:ext>
                </a:extLst>
              </p:cNvPr>
              <p:cNvSpPr/>
              <p:nvPr/>
            </p:nvSpPr>
            <p:spPr>
              <a:xfrm>
                <a:off x="3879541" y="3932808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C03D9C4-3FC0-445B-A656-3EAED299DE82}"/>
                  </a:ext>
                </a:extLst>
              </p:cNvPr>
              <p:cNvSpPr/>
              <p:nvPr/>
            </p:nvSpPr>
            <p:spPr>
              <a:xfrm>
                <a:off x="4483223" y="2831976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4F93BFF-830B-4B67-A31D-40076372C2FF}"/>
                  </a:ext>
                </a:extLst>
              </p:cNvPr>
              <p:cNvSpPr/>
              <p:nvPr/>
            </p:nvSpPr>
            <p:spPr>
              <a:xfrm>
                <a:off x="5104660" y="2512380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372739E-3C6E-431C-8C5F-2F936F886851}"/>
                  </a:ext>
                </a:extLst>
              </p:cNvPr>
              <p:cNvSpPr/>
              <p:nvPr/>
            </p:nvSpPr>
            <p:spPr>
              <a:xfrm>
                <a:off x="6613864" y="1861198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2A44396-0500-4AFD-9B55-CCBAAF13D220}"/>
                  </a:ext>
                </a:extLst>
              </p:cNvPr>
              <p:cNvSpPr/>
              <p:nvPr/>
            </p:nvSpPr>
            <p:spPr>
              <a:xfrm>
                <a:off x="7466120" y="1781299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AF50B24-4C62-435F-B5D8-F64CA8F7D12B}"/>
                  </a:ext>
                </a:extLst>
              </p:cNvPr>
              <p:cNvSpPr/>
              <p:nvPr/>
            </p:nvSpPr>
            <p:spPr>
              <a:xfrm>
                <a:off x="7817528" y="2020996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23CCEBF-5627-448D-A221-31DE84CDEFF6}"/>
                  </a:ext>
                </a:extLst>
              </p:cNvPr>
              <p:cNvSpPr/>
              <p:nvPr/>
            </p:nvSpPr>
            <p:spPr>
              <a:xfrm>
                <a:off x="8247355" y="2849731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7DC7497-214E-4F0A-BA4E-5070FEF718EE}"/>
                  </a:ext>
                </a:extLst>
              </p:cNvPr>
              <p:cNvSpPr/>
              <p:nvPr/>
            </p:nvSpPr>
            <p:spPr>
              <a:xfrm>
                <a:off x="9587883" y="2423604"/>
                <a:ext cx="319596" cy="3195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1E59DB7-120B-4B9A-8BC2-03CF73F2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404" y="2057582"/>
              <a:ext cx="75952" cy="3918164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73B4122-E1BC-4816-B3E2-830EF1795E4F}"/>
                </a:ext>
              </a:extLst>
            </p:cNvPr>
            <p:cNvCxnSpPr>
              <a:cxnSpLocks/>
            </p:cNvCxnSpPr>
            <p:nvPr/>
          </p:nvCxnSpPr>
          <p:spPr>
            <a:xfrm>
              <a:off x="3960054" y="3012083"/>
              <a:ext cx="6785995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EBD05B8-CA50-48B5-BB1D-696DE10158B6}"/>
                </a:ext>
              </a:extLst>
            </p:cNvPr>
            <p:cNvCxnSpPr>
              <a:cxnSpLocks/>
            </p:cNvCxnSpPr>
            <p:nvPr/>
          </p:nvCxnSpPr>
          <p:spPr>
            <a:xfrm>
              <a:off x="1575417" y="5241858"/>
              <a:ext cx="2327677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B20EF0-26F2-4607-9178-BA68332E7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316" y="5241858"/>
              <a:ext cx="0" cy="41429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A604E1-8C01-49EA-B00D-3729923297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5114" y="5241858"/>
              <a:ext cx="0" cy="3343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169AF1-4403-4A8D-9352-529E6C36F84D}"/>
                </a:ext>
              </a:extLst>
            </p:cNvPr>
            <p:cNvCxnSpPr>
              <a:cxnSpLocks/>
            </p:cNvCxnSpPr>
            <p:nvPr/>
          </p:nvCxnSpPr>
          <p:spPr>
            <a:xfrm>
              <a:off x="3272780" y="5241858"/>
              <a:ext cx="0" cy="9469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DDB36CA-9861-4092-857D-3E19D390F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7382" y="3012083"/>
              <a:ext cx="0" cy="8774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A7062CE-8B01-4DAF-8425-35DB55C94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2501" y="2788662"/>
              <a:ext cx="0" cy="2234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655E44-70A1-439B-BB44-26D1428CD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5402" y="2137480"/>
              <a:ext cx="0" cy="87460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B90982D-08B2-4321-BAEA-0C4C0EB64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8779" y="2057581"/>
              <a:ext cx="8879" cy="93248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7687662-B20D-41F9-A710-EFC0DE891C15}"/>
                </a:ext>
              </a:extLst>
            </p:cNvPr>
            <p:cNvCxnSpPr>
              <a:cxnSpLocks/>
              <a:endCxn id="15" idx="4"/>
            </p:cNvCxnSpPr>
            <p:nvPr/>
          </p:nvCxnSpPr>
          <p:spPr>
            <a:xfrm flipV="1">
              <a:off x="7977326" y="2297278"/>
              <a:ext cx="0" cy="7148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5B0BD4-50AE-4B76-B77A-5ACCE82B088A}"/>
                </a:ext>
              </a:extLst>
            </p:cNvPr>
            <p:cNvCxnSpPr>
              <a:cxnSpLocks/>
              <a:endCxn id="17" idx="4"/>
            </p:cNvCxnSpPr>
            <p:nvPr/>
          </p:nvCxnSpPr>
          <p:spPr>
            <a:xfrm flipV="1">
              <a:off x="9747681" y="2699886"/>
              <a:ext cx="0" cy="3121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1E4D9FF-EB7A-411D-BF50-C5F3A1F895EF}"/>
                    </a:ext>
                  </a:extLst>
                </p:cNvPr>
                <p:cNvSpPr txBox="1"/>
                <p:nvPr/>
              </p:nvSpPr>
              <p:spPr>
                <a:xfrm>
                  <a:off x="7146014" y="4731798"/>
                  <a:ext cx="3608295" cy="12115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𝑀𝑆𝐸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1E4D9FF-EB7A-411D-BF50-C5F3A1F89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6014" y="4731798"/>
                  <a:ext cx="3608295" cy="121155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8875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cision tree linear regression - Cheap Online Shopping -">
            <a:extLst>
              <a:ext uri="{FF2B5EF4-FFF2-40B4-BE49-F238E27FC236}">
                <a16:creationId xmlns:a16="http://schemas.microsoft.com/office/drawing/2014/main" id="{F5227692-DFD6-4FDE-A899-64B333D4B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52" y="1168356"/>
            <a:ext cx="6891495" cy="516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F0C4D0FD-3AFA-4B7E-B099-ECD93EBE3894}"/>
              </a:ext>
            </a:extLst>
          </p:cNvPr>
          <p:cNvSpPr txBox="1">
            <a:spLocks/>
          </p:cNvSpPr>
          <p:nvPr/>
        </p:nvSpPr>
        <p:spPr>
          <a:xfrm>
            <a:off x="967433" y="621977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Regression Tree (Univariate)</a:t>
            </a:r>
            <a:endParaRPr lang="en-US" altLang="zh-CN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2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CFB0A8-B091-476E-A686-3F7A312A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5950" y="555363"/>
            <a:ext cx="5661063" cy="574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8">
            <a:extLst>
              <a:ext uri="{FF2B5EF4-FFF2-40B4-BE49-F238E27FC236}">
                <a16:creationId xmlns:a16="http://schemas.microsoft.com/office/drawing/2014/main" id="{A52261DC-B6AE-4CB8-9094-ABDDD721DCAB}"/>
              </a:ext>
            </a:extLst>
          </p:cNvPr>
          <p:cNvSpPr txBox="1">
            <a:spLocks/>
          </p:cNvSpPr>
          <p:nvPr/>
        </p:nvSpPr>
        <p:spPr>
          <a:xfrm>
            <a:off x="7528032" y="3429000"/>
            <a:ext cx="3862018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Regression Tree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(Bivariate)</a:t>
            </a:r>
            <a:endParaRPr lang="en-US" altLang="zh-CN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91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omplete Tutorial on Tree Based Modeling from Scratch (in R &amp;amp; Python) |  Analytics &amp;amp; IIoT">
            <a:extLst>
              <a:ext uri="{FF2B5EF4-FFF2-40B4-BE49-F238E27FC236}">
                <a16:creationId xmlns:a16="http://schemas.microsoft.com/office/drawing/2014/main" id="{52AAE71D-8E53-4C18-9421-6AD3179F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29" y="1214189"/>
            <a:ext cx="1299771" cy="10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01277" y="100109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Decision Tree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492265" y="260863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39251" y="3313057"/>
            <a:ext cx="7283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 Development of CART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Underneath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Bonnet (Classification)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Underneath The Bonnet (Regression)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Practical Issues</a:t>
            </a:r>
          </a:p>
        </p:txBody>
      </p:sp>
    </p:spTree>
    <p:extLst>
      <p:ext uri="{BB962C8B-B14F-4D97-AF65-F5344CB8AC3E}">
        <p14:creationId xmlns:p14="http://schemas.microsoft.com/office/powerpoint/2010/main" val="2109778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3540" y="2213282"/>
            <a:ext cx="456090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Decision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1343045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DE1EB5E6-18B4-4776-9639-975ACC380DBC}"/>
              </a:ext>
            </a:extLst>
          </p:cNvPr>
          <p:cNvSpPr txBox="1">
            <a:spLocks/>
          </p:cNvSpPr>
          <p:nvPr/>
        </p:nvSpPr>
        <p:spPr>
          <a:xfrm>
            <a:off x="967424" y="661492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CART &amp; Greediness</a:t>
            </a:r>
          </a:p>
        </p:txBody>
      </p:sp>
      <p:pic>
        <p:nvPicPr>
          <p:cNvPr id="3074" name="Picture 2" descr="Beware greedy algorithms - Simmons - 2019 - Journal of Animal Ecology -  Wiley Online Library">
            <a:extLst>
              <a:ext uri="{FF2B5EF4-FFF2-40B4-BE49-F238E27FC236}">
                <a16:creationId xmlns:a16="http://schemas.microsoft.com/office/drawing/2014/main" id="{BAA31C01-11AE-4EED-AECF-96A49E24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226" y="1447909"/>
            <a:ext cx="6929529" cy="230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3C0463-99C5-496C-B9C8-8C8AC80E0F5E}"/>
              </a:ext>
            </a:extLst>
          </p:cNvPr>
          <p:cNvSpPr txBox="1"/>
          <p:nvPr/>
        </p:nvSpPr>
        <p:spPr>
          <a:xfrm>
            <a:off x="4539449" y="6519446"/>
            <a:ext cx="7652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3"/>
              </a:rPr>
              <a:t>https://besjournals.onlinelibrary.wiley.com/doi/full/10.1111/1365-2656.12963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3816C-06EE-4744-94BC-FB4C5D0D36D1}"/>
              </a:ext>
            </a:extLst>
          </p:cNvPr>
          <p:cNvSpPr/>
          <p:nvPr/>
        </p:nvSpPr>
        <p:spPr>
          <a:xfrm>
            <a:off x="1087173" y="3888184"/>
            <a:ext cx="100176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The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best split is made at every tree-building step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, rather then looking ahead and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picking a split that will lead to a better tree in some future step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.  The outcome of CART algorithm is a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Nash Equilibrium (but not necessarily a Subgame Perfect Equilibrium)</a:t>
            </a:r>
            <a:r>
              <a:rPr lang="zh-CN" altLang="en-US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under the framework of Game Theory.  </a:t>
            </a:r>
          </a:p>
        </p:txBody>
      </p:sp>
    </p:spTree>
    <p:extLst>
      <p:ext uri="{BB962C8B-B14F-4D97-AF65-F5344CB8AC3E}">
        <p14:creationId xmlns:p14="http://schemas.microsoft.com/office/powerpoint/2010/main" val="20976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B6DC4237-A78E-4D76-91B7-20F1A539DB31}"/>
              </a:ext>
            </a:extLst>
          </p:cNvPr>
          <p:cNvSpPr txBox="1">
            <a:spLocks/>
          </p:cNvSpPr>
          <p:nvPr/>
        </p:nvSpPr>
        <p:spPr>
          <a:xfrm>
            <a:off x="967434" y="646357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Why CART?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6D99D2-6184-4EEF-B2BF-F2362D7AD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219527"/>
            <a:ext cx="5214828" cy="521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CA5FD0-FEBC-4E6A-80B5-2B69BACE5352}"/>
              </a:ext>
            </a:extLst>
          </p:cNvPr>
          <p:cNvGrpSpPr/>
          <p:nvPr/>
        </p:nvGrpSpPr>
        <p:grpSpPr>
          <a:xfrm>
            <a:off x="6911006" y="1190625"/>
            <a:ext cx="3709369" cy="4967289"/>
            <a:chOff x="7092215" y="1190625"/>
            <a:chExt cx="3709369" cy="4967289"/>
          </a:xfrm>
        </p:grpSpPr>
        <p:pic>
          <p:nvPicPr>
            <p:cNvPr id="7" name="Picture 4" descr="Girl with a Mandolin - Pablo Picasso 1910 Art Print by AUX BEAUX-ARTS">
              <a:extLst>
                <a:ext uri="{FF2B5EF4-FFF2-40B4-BE49-F238E27FC236}">
                  <a16:creationId xmlns:a16="http://schemas.microsoft.com/office/drawing/2014/main" id="{DCB3AD8F-7E82-45D0-BAE3-9D730B2B6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15" y="1190625"/>
              <a:ext cx="3709369" cy="496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38BA9-71DB-4216-98A2-6C55445B45B9}"/>
                </a:ext>
              </a:extLst>
            </p:cNvPr>
            <p:cNvSpPr txBox="1"/>
            <p:nvPr/>
          </p:nvSpPr>
          <p:spPr>
            <a:xfrm>
              <a:off x="7786316" y="5896303"/>
              <a:ext cx="285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Girl with a Mandolin – Pablo Picasso 1910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799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tune the K-Nearest Neighbors classifier with Scikit-Learn in Python  — DataSklr">
            <a:extLst>
              <a:ext uri="{FF2B5EF4-FFF2-40B4-BE49-F238E27FC236}">
                <a16:creationId xmlns:a16="http://schemas.microsoft.com/office/drawing/2014/main" id="{08F7FEFC-491F-4EAB-B928-2F8C84D85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8" r="48900"/>
          <a:stretch/>
        </p:blipFill>
        <p:spPr bwMode="auto">
          <a:xfrm>
            <a:off x="1697489" y="1190625"/>
            <a:ext cx="4867275" cy="49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EAD11A-FD6E-4D85-865F-B73EB9A5287B}"/>
              </a:ext>
            </a:extLst>
          </p:cNvPr>
          <p:cNvGrpSpPr/>
          <p:nvPr/>
        </p:nvGrpSpPr>
        <p:grpSpPr>
          <a:xfrm>
            <a:off x="6696364" y="1190625"/>
            <a:ext cx="3709369" cy="4967289"/>
            <a:chOff x="7092215" y="1190625"/>
            <a:chExt cx="3709369" cy="4967289"/>
          </a:xfrm>
        </p:grpSpPr>
        <p:pic>
          <p:nvPicPr>
            <p:cNvPr id="2052" name="Picture 4" descr="Girl with a Mandolin - Pablo Picasso 1910 Art Print by AUX BEAUX-ARTS">
              <a:extLst>
                <a:ext uri="{FF2B5EF4-FFF2-40B4-BE49-F238E27FC236}">
                  <a16:creationId xmlns:a16="http://schemas.microsoft.com/office/drawing/2014/main" id="{14BEAE38-82CE-4D99-B48C-5EC2DE87A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15" y="1190625"/>
              <a:ext cx="3709369" cy="496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259AE0-BF70-465C-ACC3-ED323197895A}"/>
                </a:ext>
              </a:extLst>
            </p:cNvPr>
            <p:cNvSpPr txBox="1"/>
            <p:nvPr/>
          </p:nvSpPr>
          <p:spPr>
            <a:xfrm>
              <a:off x="7786316" y="5896303"/>
              <a:ext cx="28526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Girl with a Mandolin – Pablo Picasso 1910</a:t>
              </a:r>
            </a:p>
          </p:txBody>
        </p:sp>
      </p:grpSp>
      <p:sp>
        <p:nvSpPr>
          <p:cNvPr id="6" name="Subtitle 8">
            <a:extLst>
              <a:ext uri="{FF2B5EF4-FFF2-40B4-BE49-F238E27FC236}">
                <a16:creationId xmlns:a16="http://schemas.microsoft.com/office/drawing/2014/main" id="{503C77B2-C4CD-4BF4-BEAE-35B003092F9A}"/>
              </a:ext>
            </a:extLst>
          </p:cNvPr>
          <p:cNvSpPr txBox="1">
            <a:spLocks/>
          </p:cNvSpPr>
          <p:nvPr/>
        </p:nvSpPr>
        <p:spPr>
          <a:xfrm>
            <a:off x="1755744" y="700086"/>
            <a:ext cx="8680512" cy="114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Instance</a:t>
            </a: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-based / Non-parametric Approach</a:t>
            </a:r>
          </a:p>
        </p:txBody>
      </p:sp>
    </p:spTree>
    <p:extLst>
      <p:ext uri="{BB962C8B-B14F-4D97-AF65-F5344CB8AC3E}">
        <p14:creationId xmlns:p14="http://schemas.microsoft.com/office/powerpoint/2010/main" val="2065595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6AAFA23-0C3D-42BB-9296-A4C01F80824B}"/>
              </a:ext>
            </a:extLst>
          </p:cNvPr>
          <p:cNvGrpSpPr/>
          <p:nvPr/>
        </p:nvGrpSpPr>
        <p:grpSpPr>
          <a:xfrm>
            <a:off x="4923693" y="1594340"/>
            <a:ext cx="5896709" cy="4915878"/>
            <a:chOff x="2743199" y="109415"/>
            <a:chExt cx="5896709" cy="491587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D178A5B-86BE-45A1-AED5-1FB7B642EB9D}"/>
                </a:ext>
              </a:extLst>
            </p:cNvPr>
            <p:cNvSpPr/>
            <p:nvPr/>
          </p:nvSpPr>
          <p:spPr>
            <a:xfrm>
              <a:off x="2743199" y="1297354"/>
              <a:ext cx="3727939" cy="372793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D6C8CC-6C69-4E8C-8333-6DDE5512749B}"/>
                </a:ext>
              </a:extLst>
            </p:cNvPr>
            <p:cNvSpPr/>
            <p:nvPr/>
          </p:nvSpPr>
          <p:spPr>
            <a:xfrm>
              <a:off x="4911969" y="109415"/>
              <a:ext cx="3727939" cy="372793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ubtitle 8">
            <a:extLst>
              <a:ext uri="{FF2B5EF4-FFF2-40B4-BE49-F238E27FC236}">
                <a16:creationId xmlns:a16="http://schemas.microsoft.com/office/drawing/2014/main" id="{F373007F-8376-4B4B-9A55-BCF90BD82023}"/>
              </a:ext>
            </a:extLst>
          </p:cNvPr>
          <p:cNvSpPr txBox="1">
            <a:spLocks/>
          </p:cNvSpPr>
          <p:nvPr/>
        </p:nvSpPr>
        <p:spPr>
          <a:xfrm>
            <a:off x="2418134" y="2242704"/>
            <a:ext cx="7355732" cy="2011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00"/>
              </a:lnSpc>
              <a:buFont typeface="Arial" panose="020B0604020202020204" pitchFamily="34" charset="0"/>
              <a:buNone/>
            </a:pPr>
            <a:r>
              <a:rPr lang="en-US" altLang="zh-CN" spc="300" dirty="0">
                <a:latin typeface="Lato" panose="020F0502020204030203" pitchFamily="34" charset="0"/>
                <a:ea typeface="Source Sans Pro" panose="020B0503030403020204" pitchFamily="34" charset="0"/>
              </a:rPr>
              <a:t>The Data Modelling Approach</a:t>
            </a:r>
          </a:p>
          <a:p>
            <a:pPr marL="0" indent="0" algn="ctr">
              <a:lnSpc>
                <a:spcPts val="3300"/>
              </a:lnSpc>
              <a:buFont typeface="Arial" panose="020B0604020202020204" pitchFamily="34" charset="0"/>
              <a:buNone/>
            </a:pPr>
            <a:r>
              <a:rPr lang="en-US" spc="300" dirty="0">
                <a:latin typeface="Lato" panose="020F0502020204030203" pitchFamily="34" charset="0"/>
                <a:ea typeface="Source Sans Pro" panose="020B0503030403020204" pitchFamily="34" charset="0"/>
              </a:rPr>
              <a:t>&amp;</a:t>
            </a:r>
          </a:p>
          <a:p>
            <a:pPr marL="0" indent="0" algn="ctr">
              <a:lnSpc>
                <a:spcPts val="3300"/>
              </a:lnSpc>
              <a:buFont typeface="Arial" panose="020B0604020202020204" pitchFamily="34" charset="0"/>
              <a:buNone/>
            </a:pPr>
            <a:r>
              <a:rPr lang="en-US" spc="300" dirty="0">
                <a:latin typeface="Lato" panose="020F0502020204030203" pitchFamily="34" charset="0"/>
                <a:ea typeface="Source Sans Pro" panose="020B0503030403020204" pitchFamily="34" charset="0"/>
              </a:rPr>
              <a:t>The Algorithmic Modelling Approach</a:t>
            </a:r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22A12AA1-B7A1-4E1B-9629-E0B3131CD4EC}"/>
              </a:ext>
            </a:extLst>
          </p:cNvPr>
          <p:cNvSpPr txBox="1">
            <a:spLocks/>
          </p:cNvSpPr>
          <p:nvPr/>
        </p:nvSpPr>
        <p:spPr>
          <a:xfrm>
            <a:off x="4923693" y="6539737"/>
            <a:ext cx="7268308" cy="118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Reference: Statistical modeling: The two cultures - L </a:t>
            </a:r>
            <a:r>
              <a:rPr lang="en-US" sz="1600" i="1" dirty="0" err="1"/>
              <a:t>Breiman</a:t>
            </a:r>
            <a:r>
              <a:rPr lang="en-US" sz="1600" i="1" dirty="0"/>
              <a:t> - Statistical science, 2001</a:t>
            </a:r>
          </a:p>
        </p:txBody>
      </p:sp>
    </p:spTree>
    <p:extLst>
      <p:ext uri="{BB962C8B-B14F-4D97-AF65-F5344CB8AC3E}">
        <p14:creationId xmlns:p14="http://schemas.microsoft.com/office/powerpoint/2010/main" val="234952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ision tree linear regression - Cheap Online Shopping -">
            <a:extLst>
              <a:ext uri="{FF2B5EF4-FFF2-40B4-BE49-F238E27FC236}">
                <a16:creationId xmlns:a16="http://schemas.microsoft.com/office/drawing/2014/main" id="{4E65D8CF-6639-484B-91C9-C137A8BB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46" y="1168356"/>
            <a:ext cx="6891495" cy="516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E0B722A3-3176-4E94-96E4-A2BC4C88E88C}"/>
              </a:ext>
            </a:extLst>
          </p:cNvPr>
          <p:cNvSpPr txBox="1">
            <a:spLocks/>
          </p:cNvSpPr>
          <p:nvPr/>
        </p:nvSpPr>
        <p:spPr>
          <a:xfrm>
            <a:off x="967434" y="621977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CART &amp; It’s Flexibility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5C8AD-F5A8-4F01-A9F3-5F767766192F}"/>
              </a:ext>
            </a:extLst>
          </p:cNvPr>
          <p:cNvSpPr/>
          <p:nvPr/>
        </p:nvSpPr>
        <p:spPr>
          <a:xfrm>
            <a:off x="8756339" y="5448979"/>
            <a:ext cx="2278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It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overfits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easily.</a:t>
            </a:r>
          </a:p>
        </p:txBody>
      </p:sp>
    </p:spTree>
    <p:extLst>
      <p:ext uri="{BB962C8B-B14F-4D97-AF65-F5344CB8AC3E}">
        <p14:creationId xmlns:p14="http://schemas.microsoft.com/office/powerpoint/2010/main" val="353051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B6DC4237-A78E-4D76-91B7-20F1A539DB31}"/>
              </a:ext>
            </a:extLst>
          </p:cNvPr>
          <p:cNvSpPr txBox="1">
            <a:spLocks/>
          </p:cNvSpPr>
          <p:nvPr/>
        </p:nvSpPr>
        <p:spPr>
          <a:xfrm>
            <a:off x="3772776" y="795189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Cost-Complexity Pruning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For </a:t>
            </a:r>
            <a:r>
              <a:rPr lang="en-US" altLang="zh-CN" spc="30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Generalization</a:t>
            </a:r>
          </a:p>
        </p:txBody>
      </p:sp>
      <p:pic>
        <p:nvPicPr>
          <p:cNvPr id="4098" name="Picture 2" descr="Guardians of the Spirit | The Huntington">
            <a:extLst>
              <a:ext uri="{FF2B5EF4-FFF2-40B4-BE49-F238E27FC236}">
                <a16:creationId xmlns:a16="http://schemas.microsoft.com/office/drawing/2014/main" id="{A103FE3D-E27F-4DE6-A31B-F3279DE86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83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C99AA9-AC98-46D2-99CF-6084384200F5}"/>
                  </a:ext>
                </a:extLst>
              </p:cNvPr>
              <p:cNvSpPr/>
              <p:nvPr/>
            </p:nvSpPr>
            <p:spPr>
              <a:xfrm>
                <a:off x="5896622" y="2092493"/>
                <a:ext cx="6009437" cy="3929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600" dirty="0">
                    <a:solidFill>
                      <a:schemeClr val="tx1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We  hope to find a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bPr>
                      <m:e>
                        <m: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𝜏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:r>
                  <a:rPr lang="en-US" altLang="zh-CN" sz="3600" dirty="0">
                    <a:solidFill>
                      <a:schemeClr val="tx1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that minimizes the cost-complexity criterion:</a:t>
                </a:r>
              </a:p>
              <a:p>
                <a:pPr>
                  <a:lnSpc>
                    <a:spcPts val="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𝐼𝑚𝑝𝑢𝑟𝑖𝑡𝑦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 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𝐼𝑛𝑑𝑒𝑥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+ </m:t>
                      </m:r>
                      <m:r>
                        <a:rPr lang="zh-CN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  <a:p>
                <a:r>
                  <a:rPr lang="en-US" altLang="zh-CN" sz="3600" dirty="0"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where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𝜏</m:t>
                    </m:r>
                  </m:oMath>
                </a14:m>
                <a:r>
                  <a:rPr lang="en-US" altLang="zh-CN" sz="3600" dirty="0">
                    <a:solidFill>
                      <a:schemeClr val="tx1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: a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𝜏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:endParaRPr lang="en-US" altLang="zh-CN" sz="3600" dirty="0"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altLang="zh-CN" sz="3600" dirty="0"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: the number of terminal nodes of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 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𝜏</m:t>
                    </m:r>
                  </m:oMath>
                </a14:m>
                <a:endParaRPr lang="en-US" altLang="zh-CN" sz="3600" b="0" dirty="0"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𝛼</m:t>
                    </m:r>
                  </m:oMath>
                </a14:m>
                <a:r>
                  <a:rPr lang="en-US" altLang="zh-CN" sz="3600" dirty="0"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: a non-negative tuning parameter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C99AA9-AC98-46D2-99CF-608438420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622" y="2092493"/>
                <a:ext cx="6009437" cy="3929281"/>
              </a:xfrm>
              <a:prstGeom prst="rect">
                <a:avLst/>
              </a:prstGeom>
              <a:blipFill>
                <a:blip r:embed="rId3"/>
                <a:stretch>
                  <a:fillRect l="-3043" t="-2326" b="-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366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nderstanding Bias-Variance Trade-off in Machine-Learning. | by Vinay  Venkata Ramesh | Medium">
            <a:extLst>
              <a:ext uri="{FF2B5EF4-FFF2-40B4-BE49-F238E27FC236}">
                <a16:creationId xmlns:a16="http://schemas.microsoft.com/office/drawing/2014/main" id="{0B0F4E69-DF2D-4ABC-9BB5-49917213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74" y="905433"/>
            <a:ext cx="8614048" cy="44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BD3D1321-6A58-47F2-BE2C-47F06661B94D}"/>
              </a:ext>
            </a:extLst>
          </p:cNvPr>
          <p:cNvSpPr txBox="1">
            <a:spLocks/>
          </p:cNvSpPr>
          <p:nvPr/>
        </p:nvSpPr>
        <p:spPr>
          <a:xfrm>
            <a:off x="3574032" y="5495956"/>
            <a:ext cx="5043931" cy="4566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Bias-Variance Tradeoff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58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0BE820B-40A6-4FCB-911D-81BC6ED64E1C}"/>
              </a:ext>
            </a:extLst>
          </p:cNvPr>
          <p:cNvGrpSpPr/>
          <p:nvPr/>
        </p:nvGrpSpPr>
        <p:grpSpPr>
          <a:xfrm>
            <a:off x="1417150" y="1408803"/>
            <a:ext cx="8493051" cy="5129018"/>
            <a:chOff x="1497049" y="1035941"/>
            <a:chExt cx="8493051" cy="5129018"/>
          </a:xfrm>
        </p:grpSpPr>
        <p:pic>
          <p:nvPicPr>
            <p:cNvPr id="3" name="Picture 2" descr="Interpretability 2020">
              <a:extLst>
                <a:ext uri="{FF2B5EF4-FFF2-40B4-BE49-F238E27FC236}">
                  <a16:creationId xmlns:a16="http://schemas.microsoft.com/office/drawing/2014/main" id="{48A09568-332C-4A4F-BF3B-DB3A00A87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049" y="1035941"/>
              <a:ext cx="8493051" cy="5129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55D6D2-3FFD-4372-93BD-CD55EBFED21E}"/>
                </a:ext>
              </a:extLst>
            </p:cNvPr>
            <p:cNvSpPr/>
            <p:nvPr/>
          </p:nvSpPr>
          <p:spPr>
            <a:xfrm>
              <a:off x="4171950" y="2276475"/>
              <a:ext cx="2257425" cy="381000"/>
            </a:xfrm>
            <a:prstGeom prst="rect">
              <a:avLst/>
            </a:prstGeom>
            <a:gradFill flip="none" rotWithShape="1">
              <a:gsLst>
                <a:gs pos="61000">
                  <a:srgbClr val="AFC3E5">
                    <a:alpha val="50000"/>
                  </a:srgbClr>
                </a:gs>
                <a:gs pos="2300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accent2">
                    <a:lumMod val="20000"/>
                    <a:lumOff val="80000"/>
                    <a:alpha val="47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ubtitle 8">
            <a:extLst>
              <a:ext uri="{FF2B5EF4-FFF2-40B4-BE49-F238E27FC236}">
                <a16:creationId xmlns:a16="http://schemas.microsoft.com/office/drawing/2014/main" id="{673A3AEE-E5E5-4048-BC59-8CE9A58F163F}"/>
              </a:ext>
            </a:extLst>
          </p:cNvPr>
          <p:cNvSpPr txBox="1">
            <a:spLocks/>
          </p:cNvSpPr>
          <p:nvPr/>
        </p:nvSpPr>
        <p:spPr>
          <a:xfrm>
            <a:off x="967434" y="625593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 High Interpretability of Decision Trees</a:t>
            </a:r>
            <a:endParaRPr lang="en-US" altLang="zh-CN" spc="300" dirty="0">
              <a:solidFill>
                <a:srgbClr val="C00000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585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D253903-2488-4B3E-9B7A-9BB81BA34E22}"/>
              </a:ext>
            </a:extLst>
          </p:cNvPr>
          <p:cNvGrpSpPr/>
          <p:nvPr/>
        </p:nvGrpSpPr>
        <p:grpSpPr>
          <a:xfrm>
            <a:off x="888588" y="2008477"/>
            <a:ext cx="4807914" cy="3566185"/>
            <a:chOff x="3028950" y="1704975"/>
            <a:chExt cx="6048375" cy="44862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E7FF44-35A7-4669-ADAF-5851E004FB81}"/>
                </a:ext>
              </a:extLst>
            </p:cNvPr>
            <p:cNvSpPr/>
            <p:nvPr/>
          </p:nvSpPr>
          <p:spPr>
            <a:xfrm>
              <a:off x="3028950" y="1704975"/>
              <a:ext cx="6048375" cy="4486275"/>
            </a:xfrm>
            <a:prstGeom prst="rect">
              <a:avLst/>
            </a:prstGeom>
            <a:noFill/>
            <a:ln w="889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42B248-B746-4816-BB7F-3F9C3BB06C1B}"/>
                </a:ext>
              </a:extLst>
            </p:cNvPr>
            <p:cNvCxnSpPr/>
            <p:nvPr/>
          </p:nvCxnSpPr>
          <p:spPr>
            <a:xfrm>
              <a:off x="7572652" y="1704975"/>
              <a:ext cx="0" cy="4486275"/>
            </a:xfrm>
            <a:prstGeom prst="line">
              <a:avLst/>
            </a:prstGeom>
            <a:ln w="889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170734-8929-4A65-9402-4FEF8842BFCA}"/>
                </a:ext>
              </a:extLst>
            </p:cNvPr>
            <p:cNvCxnSpPr/>
            <p:nvPr/>
          </p:nvCxnSpPr>
          <p:spPr>
            <a:xfrm>
              <a:off x="3028950" y="3267075"/>
              <a:ext cx="4543702" cy="0"/>
            </a:xfrm>
            <a:prstGeom prst="line">
              <a:avLst/>
            </a:prstGeom>
            <a:ln w="889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740DA1-E37D-4CB3-AE51-AA60FD098672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51" y="1704975"/>
              <a:ext cx="0" cy="4486275"/>
            </a:xfrm>
            <a:prstGeom prst="line">
              <a:avLst/>
            </a:prstGeom>
            <a:ln w="889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EAA748D-F724-4C26-A72A-5E9D93AA189D}"/>
                </a:ext>
              </a:extLst>
            </p:cNvPr>
            <p:cNvCxnSpPr/>
            <p:nvPr/>
          </p:nvCxnSpPr>
          <p:spPr>
            <a:xfrm>
              <a:off x="6448425" y="1704975"/>
              <a:ext cx="0" cy="1562100"/>
            </a:xfrm>
            <a:prstGeom prst="line">
              <a:avLst/>
            </a:prstGeom>
            <a:ln w="889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EFDA42-D185-4DAE-87A0-B6B7E76B6F34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51" y="5276850"/>
              <a:ext cx="1123950" cy="0"/>
            </a:xfrm>
            <a:prstGeom prst="line">
              <a:avLst/>
            </a:prstGeom>
            <a:ln w="889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Subtitle 8">
            <a:extLst>
              <a:ext uri="{FF2B5EF4-FFF2-40B4-BE49-F238E27FC236}">
                <a16:creationId xmlns:a16="http://schemas.microsoft.com/office/drawing/2014/main" id="{2C8BC532-AF94-4C43-A427-F46AD252A6B1}"/>
              </a:ext>
            </a:extLst>
          </p:cNvPr>
          <p:cNvSpPr txBox="1">
            <a:spLocks/>
          </p:cNvSpPr>
          <p:nvPr/>
        </p:nvSpPr>
        <p:spPr>
          <a:xfrm>
            <a:off x="872383" y="615251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Decision Trees as Linear Predictor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(&amp; It’s Relationship With Spline Regression)</a:t>
            </a:r>
            <a:endParaRPr lang="en-US" altLang="zh-CN" sz="2000" spc="300" dirty="0">
              <a:solidFill>
                <a:srgbClr val="C00000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0" name="Picture 2" descr="Not usual piecewise linear regression - Cross Validated">
            <a:extLst>
              <a:ext uri="{FF2B5EF4-FFF2-40B4-BE49-F238E27FC236}">
                <a16:creationId xmlns:a16="http://schemas.microsoft.com/office/drawing/2014/main" id="{E5866848-3273-4A63-98BA-5BBF627A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0" y="1999599"/>
            <a:ext cx="5477738" cy="42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29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3540" y="2213282"/>
            <a:ext cx="456090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Decision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182236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3540" y="2213282"/>
            <a:ext cx="456090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Decision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348527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7963" y="1874889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4079" y="1691689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4078" y="2605561"/>
            <a:ext cx="7906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Bagging (Bootstrap Aggregation) &amp; Boosting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Bonnet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(Bagging &amp; Random Forest)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solidFill>
                <a:srgbClr val="C00000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Model 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Interpretation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516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7963" y="1874889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4079" y="1691689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4078" y="2605561"/>
            <a:ext cx="7906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Bagging (Bootstrap Aggregation) &amp; Boosting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Bonnet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(Bagging &amp; Random Forest)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Model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Interpretation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0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ision tree linear regression - Cheap Online Shopping -">
            <a:extLst>
              <a:ext uri="{FF2B5EF4-FFF2-40B4-BE49-F238E27FC236}">
                <a16:creationId xmlns:a16="http://schemas.microsoft.com/office/drawing/2014/main" id="{4E65D8CF-6639-484B-91C9-C137A8BB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46" y="1168356"/>
            <a:ext cx="6891495" cy="516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E0B722A3-3176-4E94-96E4-A2BC4C88E88C}"/>
              </a:ext>
            </a:extLst>
          </p:cNvPr>
          <p:cNvSpPr txBox="1">
            <a:spLocks/>
          </p:cNvSpPr>
          <p:nvPr/>
        </p:nvSpPr>
        <p:spPr>
          <a:xfrm>
            <a:off x="967434" y="621977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CART &amp; It’s Flexibility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5C8AD-F5A8-4F01-A9F3-5F767766192F}"/>
              </a:ext>
            </a:extLst>
          </p:cNvPr>
          <p:cNvSpPr/>
          <p:nvPr/>
        </p:nvSpPr>
        <p:spPr>
          <a:xfrm>
            <a:off x="8756339" y="5448979"/>
            <a:ext cx="2278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It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overfits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easily.</a:t>
            </a:r>
          </a:p>
        </p:txBody>
      </p:sp>
    </p:spTree>
    <p:extLst>
      <p:ext uri="{BB962C8B-B14F-4D97-AF65-F5344CB8AC3E}">
        <p14:creationId xmlns:p14="http://schemas.microsoft.com/office/powerpoint/2010/main" val="385310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radient Boosting Based Prediction Method for Patient Death in ...">
            <a:extLst>
              <a:ext uri="{FF2B5EF4-FFF2-40B4-BE49-F238E27FC236}">
                <a16:creationId xmlns:a16="http://schemas.microsoft.com/office/drawing/2014/main" id="{DD2DFA78-D9E3-434E-8658-7B79B483A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44" y="1790375"/>
            <a:ext cx="7794826" cy="4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8">
            <a:extLst>
              <a:ext uri="{FF2B5EF4-FFF2-40B4-BE49-F238E27FC236}">
                <a16:creationId xmlns:a16="http://schemas.microsoft.com/office/drawing/2014/main" id="{96797E63-98A1-41A6-9315-543F89AA469E}"/>
              </a:ext>
            </a:extLst>
          </p:cNvPr>
          <p:cNvSpPr txBox="1">
            <a:spLocks/>
          </p:cNvSpPr>
          <p:nvPr/>
        </p:nvSpPr>
        <p:spPr>
          <a:xfrm>
            <a:off x="967434" y="692998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Boosting As </a:t>
            </a:r>
            <a:r>
              <a:rPr lang="en-US" altLang="zh-CN" spc="300" dirty="0" err="1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Frankensteinian</a:t>
            </a: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pc="30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Ensemble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1BD576-D058-4B75-A928-E1167B497CD1}"/>
              </a:ext>
            </a:extLst>
          </p:cNvPr>
          <p:cNvGrpSpPr/>
          <p:nvPr/>
        </p:nvGrpSpPr>
        <p:grpSpPr>
          <a:xfrm>
            <a:off x="9135116" y="1790375"/>
            <a:ext cx="1920767" cy="4245684"/>
            <a:chOff x="8171893" y="530334"/>
            <a:chExt cx="1741753" cy="38499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FEF814-8366-4F91-B636-F9899B4B8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l="24420" t="23301" r="55728" b="7443"/>
            <a:stretch/>
          </p:blipFill>
          <p:spPr>
            <a:xfrm>
              <a:off x="8171893" y="530334"/>
              <a:ext cx="1741753" cy="34179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EC3D92-3536-498C-BABD-15321A08725A}"/>
                </a:ext>
              </a:extLst>
            </p:cNvPr>
            <p:cNvSpPr txBox="1"/>
            <p:nvPr/>
          </p:nvSpPr>
          <p:spPr>
            <a:xfrm>
              <a:off x="8171893" y="3918659"/>
              <a:ext cx="17417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de-DE" sz="1200" i="1" dirty="0">
                  <a:solidFill>
                    <a:srgbClr val="707070"/>
                  </a:solidFill>
                  <a:effectLst/>
                </a:rPr>
                <a:t>Made for a Party </a:t>
              </a:r>
              <a:r>
                <a:rPr lang="en-US" sz="1200" i="1" dirty="0">
                  <a:solidFill>
                    <a:srgbClr val="707070"/>
                  </a:solidFill>
                  <a:effectLst/>
                </a:rPr>
                <a:t>(</a:t>
              </a:r>
              <a:r>
                <a:rPr lang="de-DE" sz="1200" i="0" dirty="0">
                  <a:solidFill>
                    <a:srgbClr val="707070"/>
                  </a:solidFill>
                  <a:effectLst/>
                </a:rPr>
                <a:t>1936) </a:t>
              </a:r>
            </a:p>
            <a:p>
              <a:pPr algn="l"/>
              <a:r>
                <a:rPr lang="de-DE" sz="1200" i="0" dirty="0">
                  <a:solidFill>
                    <a:srgbClr val="707070"/>
                  </a:solidFill>
                  <a:effectLst/>
                </a:rPr>
                <a:t>– Hannah Höch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575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14AC8C-60E2-44FD-8D1F-393D68FC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56" y="1221890"/>
            <a:ext cx="9662979" cy="4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8">
            <a:extLst>
              <a:ext uri="{FF2B5EF4-FFF2-40B4-BE49-F238E27FC236}">
                <a16:creationId xmlns:a16="http://schemas.microsoft.com/office/drawing/2014/main" id="{3D8F8B77-4E54-4915-8D7C-972C352A66D6}"/>
              </a:ext>
            </a:extLst>
          </p:cNvPr>
          <p:cNvSpPr txBox="1">
            <a:spLocks/>
          </p:cNvSpPr>
          <p:nvPr/>
        </p:nvSpPr>
        <p:spPr>
          <a:xfrm>
            <a:off x="967434" y="575439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Bagging Approach (Bootstrap Aggregation)</a:t>
            </a:r>
            <a:endParaRPr lang="en-US" altLang="zh-CN" spc="300" dirty="0">
              <a:solidFill>
                <a:srgbClr val="C00000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819B55-6755-46D6-8BAC-6B6813700B0C}"/>
              </a:ext>
            </a:extLst>
          </p:cNvPr>
          <p:cNvSpPr/>
          <p:nvPr/>
        </p:nvSpPr>
        <p:spPr>
          <a:xfrm>
            <a:off x="1557131" y="5335449"/>
            <a:ext cx="91806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Bootstrap Aggregation or Bagging </a:t>
            </a:r>
            <a:r>
              <a:rPr lang="en-US" altLang="zh-CN" sz="32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averages the prediction over a collection of bootstrap samples</a:t>
            </a:r>
            <a:r>
              <a:rPr lang="en-US" altLang="zh-CN" sz="32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, thereby </a:t>
            </a:r>
            <a:r>
              <a:rPr lang="en-US" altLang="zh-CN" sz="32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reducing its variance</a:t>
            </a:r>
            <a:r>
              <a:rPr lang="en-US" altLang="zh-CN" sz="3200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291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8">
            <a:extLst>
              <a:ext uri="{FF2B5EF4-FFF2-40B4-BE49-F238E27FC236}">
                <a16:creationId xmlns:a16="http://schemas.microsoft.com/office/drawing/2014/main" id="{291A3377-395E-4216-85B5-2542CB780F9F}"/>
              </a:ext>
            </a:extLst>
          </p:cNvPr>
          <p:cNvSpPr txBox="1">
            <a:spLocks/>
          </p:cNvSpPr>
          <p:nvPr/>
        </p:nvSpPr>
        <p:spPr>
          <a:xfrm>
            <a:off x="967432" y="584316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Bootstrap </a:t>
            </a:r>
            <a:r>
              <a:rPr lang="en-US" altLang="zh-CN" spc="30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Resampling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5F32CE-D7DC-41E8-B929-DB9B73E4C75E}"/>
              </a:ext>
            </a:extLst>
          </p:cNvPr>
          <p:cNvGrpSpPr/>
          <p:nvPr/>
        </p:nvGrpSpPr>
        <p:grpSpPr>
          <a:xfrm>
            <a:off x="1770286" y="1396684"/>
            <a:ext cx="8651421" cy="3833812"/>
            <a:chOff x="1859740" y="1512094"/>
            <a:chExt cx="8651421" cy="3833812"/>
          </a:xfrm>
        </p:grpSpPr>
        <p:pic>
          <p:nvPicPr>
            <p:cNvPr id="3074" name="Picture 2" descr="BootstrapOutOfBag - mlxtend">
              <a:extLst>
                <a:ext uri="{FF2B5EF4-FFF2-40B4-BE49-F238E27FC236}">
                  <a16:creationId xmlns:a16="http://schemas.microsoft.com/office/drawing/2014/main" id="{C4A2120B-C74D-4567-8800-781D4F4E1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77"/>
            <a:stretch/>
          </p:blipFill>
          <p:spPr bwMode="auto">
            <a:xfrm>
              <a:off x="1859740" y="1512094"/>
              <a:ext cx="8472514" cy="3833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53D049-57F0-43C8-9AA5-C0D37E57B314}"/>
                </a:ext>
              </a:extLst>
            </p:cNvPr>
            <p:cNvSpPr/>
            <p:nvPr/>
          </p:nvSpPr>
          <p:spPr>
            <a:xfrm>
              <a:off x="8345010" y="2024103"/>
              <a:ext cx="2166151" cy="3266982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9AA576-0487-4706-A7DC-AD8B0CAEF3BB}"/>
                </a:ext>
              </a:extLst>
            </p:cNvPr>
            <p:cNvSpPr/>
            <p:nvPr/>
          </p:nvSpPr>
          <p:spPr>
            <a:xfrm>
              <a:off x="8542503" y="2057136"/>
              <a:ext cx="178975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rPr>
                <a:t>OOB samples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8A527D8-4E04-41D8-919B-DF57D91B406F}"/>
              </a:ext>
            </a:extLst>
          </p:cNvPr>
          <p:cNvSpPr/>
          <p:nvPr/>
        </p:nvSpPr>
        <p:spPr>
          <a:xfrm>
            <a:off x="1859740" y="5538454"/>
            <a:ext cx="84725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These </a:t>
            </a:r>
            <a:r>
              <a:rPr lang="en-US" altLang="zh-CN" sz="32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Out-Of-Bag (OOB) Samples </a:t>
            </a:r>
            <a:r>
              <a:rPr lang="en-US" altLang="zh-CN" sz="32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(averagely 1/3 of the original samples) can be used to </a:t>
            </a:r>
            <a:r>
              <a:rPr lang="en-US" altLang="zh-CN" sz="32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estimate the validation error</a:t>
            </a:r>
            <a:r>
              <a:rPr lang="en-US" altLang="zh-CN" sz="32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892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7963" y="1874889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4079" y="1691689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4078" y="2605561"/>
            <a:ext cx="7906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Bagging (Bootstrap Aggregation) &amp; Boosting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Bonnet </a:t>
            </a: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(Bagging &amp; Random Forest)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Model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Interpretation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47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08486071-17F7-4B39-800B-BDB15BAA3623}"/>
              </a:ext>
            </a:extLst>
          </p:cNvPr>
          <p:cNvSpPr txBox="1">
            <a:spLocks/>
          </p:cNvSpPr>
          <p:nvPr/>
        </p:nvSpPr>
        <p:spPr>
          <a:xfrm>
            <a:off x="967428" y="580355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 Problem of Bagging Method</a:t>
            </a:r>
            <a:endParaRPr lang="en-US" altLang="zh-CN" spc="300" dirty="0">
              <a:solidFill>
                <a:srgbClr val="C00000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825BD7-F9A2-479B-A1E0-416EC91C9011}"/>
              </a:ext>
            </a:extLst>
          </p:cNvPr>
          <p:cNvGrpSpPr/>
          <p:nvPr/>
        </p:nvGrpSpPr>
        <p:grpSpPr>
          <a:xfrm>
            <a:off x="915639" y="1348194"/>
            <a:ext cx="10360711" cy="4929451"/>
            <a:chOff x="953204" y="1188396"/>
            <a:chExt cx="10360711" cy="4929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FDBBDB3-464F-409A-B9E0-1FA41432500C}"/>
                    </a:ext>
                  </a:extLst>
                </p:cNvPr>
                <p:cNvSpPr/>
                <p:nvPr/>
              </p:nvSpPr>
              <p:spPr>
                <a:xfrm>
                  <a:off x="967430" y="1188396"/>
                  <a:ext cx="10332261" cy="25836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282829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Let</a:t>
                  </a:r>
                  <a:r>
                    <a:rPr lang="en-US" altLang="zh-CN" sz="3200" dirty="0">
                      <a:solidFill>
                        <a:srgbClr val="282829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)}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𝑀</m:t>
                          </m:r>
                        </m:sup>
                      </m:sSubSup>
                    </m:oMath>
                  </a14:m>
                  <a:r>
                    <a:rPr lang="en-US" altLang="zh-CN" sz="2400" dirty="0">
                      <a:solidFill>
                        <a:srgbClr val="282829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 </a:t>
                  </a:r>
                  <a:r>
                    <a:rPr lang="en-US" altLang="zh-CN" sz="2800" dirty="0">
                      <a:solidFill>
                        <a:srgbClr val="282829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denotes a set of </a:t>
                  </a:r>
                  <a:r>
                    <a:rPr lang="en-US" altLang="zh-CN" sz="2800" dirty="0">
                      <a:solidFill>
                        <a:srgbClr val="C00000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independent</a:t>
                  </a:r>
                  <a:r>
                    <a:rPr lang="en-US" altLang="zh-CN" sz="2800" dirty="0">
                      <a:solidFill>
                        <a:srgbClr val="282829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 estimated regression function with common mean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altLang="zh-CN" sz="2400" dirty="0">
                      <a:solidFill>
                        <a:srgbClr val="282829"/>
                      </a:solidFill>
                      <a:latin typeface="Arabic Typesetting" panose="020B0604020202020204" pitchFamily="66" charset="-78"/>
                      <a:cs typeface="Arabic Typesetting" panose="020B0604020202020204" pitchFamily="66" charset="-78"/>
                    </a:rPr>
                    <a:t> </a:t>
                  </a:r>
                  <a:r>
                    <a:rPr lang="en-US" altLang="zh-CN" sz="2800" dirty="0">
                      <a:solidFill>
                        <a:srgbClr val="282829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and variance</a:t>
                  </a:r>
                  <a:r>
                    <a:rPr lang="en-US" altLang="zh-CN" sz="3200" dirty="0">
                      <a:solidFill>
                        <a:srgbClr val="282829"/>
                      </a:solidFill>
                      <a:latin typeface="Arabic Typesetting" panose="020B0604020202020204" pitchFamily="66" charset="-78"/>
                      <a:cs typeface="Arabic Typesetting" panose="020B0604020202020204" pitchFamily="66" charset="-78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zh-CN" sz="3200" dirty="0">
                      <a:solidFill>
                        <a:srgbClr val="282829"/>
                      </a:solidFill>
                      <a:latin typeface="Arabic Typesetting" panose="020B0604020202020204" pitchFamily="66" charset="-78"/>
                      <a:cs typeface="Arabic Typesetting" panose="020B0604020202020204" pitchFamily="66" charset="-78"/>
                    </a:rPr>
                    <a:t>:</a:t>
                  </a:r>
                </a:p>
                <a:p>
                  <a:endPara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altLang="zh-CN" sz="3200" dirty="0">
                      <a:solidFill>
                        <a:srgbClr val="282829"/>
                      </a:solidFill>
                      <a:latin typeface="Arabic Typesetting" panose="020B0604020202020204" pitchFamily="66" charset="-78"/>
                      <a:cs typeface="Arabic Typesetting" panose="020B0604020202020204" pitchFamily="66" charset="-78"/>
                    </a:rPr>
                    <a:t> (Unbiased estimation)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𝕍</m:t>
                      </m:r>
                      <m:r>
                        <a:rPr lang="en-US" altLang="zh-CN" sz="24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𝑀</m:t>
                              </m:r>
                            </m:den>
                          </m:f>
                          <m:r>
                            <a:rPr lang="zh-CN" altLang="en-US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zh-CN" sz="2400" dirty="0">
                      <a:solidFill>
                        <a:srgbClr val="282829"/>
                      </a:solidFill>
                      <a:latin typeface="Arabic Typesetting" panose="020B0604020202020204" pitchFamily="66" charset="-78"/>
                      <a:cs typeface="Arabic Typesetting" panose="020B0604020202020204" pitchFamily="66" charset="-78"/>
                    </a:rPr>
                    <a:t> </a:t>
                  </a:r>
                  <a:r>
                    <a:rPr lang="en-US" altLang="zh-CN" sz="3200" dirty="0">
                      <a:solidFill>
                        <a:srgbClr val="282829"/>
                      </a:solidFill>
                      <a:latin typeface="Arabic Typesetting" panose="020B0604020202020204" pitchFamily="66" charset="-78"/>
                      <a:cs typeface="Arabic Typesetting" panose="020B0604020202020204" pitchFamily="66" charset="-78"/>
                    </a:rPr>
                    <a:t>(Reduced Variance)</a:t>
                  </a: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FDBBDB3-464F-409A-B9E0-1FA4143250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30" y="1188396"/>
                  <a:ext cx="10332261" cy="2583656"/>
                </a:xfrm>
                <a:prstGeom prst="rect">
                  <a:avLst/>
                </a:prstGeom>
                <a:blipFill>
                  <a:blip r:embed="rId2"/>
                  <a:stretch>
                    <a:fillRect l="-1240" t="-708" r="-236" b="-7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26177AA-24AE-4522-8998-0DB0CF37E647}"/>
                    </a:ext>
                  </a:extLst>
                </p:cNvPr>
                <p:cNvSpPr/>
                <p:nvPr/>
              </p:nvSpPr>
              <p:spPr>
                <a:xfrm>
                  <a:off x="953204" y="4030609"/>
                  <a:ext cx="10360711" cy="20872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282829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However, the estimated regression functions are </a:t>
                  </a:r>
                  <a:r>
                    <a:rPr lang="en-US" altLang="zh-CN" sz="2800" dirty="0">
                      <a:solidFill>
                        <a:srgbClr val="C00000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not independent </a:t>
                  </a:r>
                  <a:r>
                    <a:rPr lang="en-US" altLang="zh-CN" sz="2800" dirty="0">
                      <a:solidFill>
                        <a:srgbClr val="282829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and can be </a:t>
                  </a:r>
                  <a:r>
                    <a:rPr lang="en-US" altLang="zh-CN" sz="2800" dirty="0">
                      <a:solidFill>
                        <a:srgbClr val="C00000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highly correlated</a:t>
                  </a:r>
                  <a:r>
                    <a:rPr lang="en-US" altLang="zh-CN" sz="2800" dirty="0">
                      <a:solidFill>
                        <a:srgbClr val="282829"/>
                      </a:solidFill>
                      <a:latin typeface="Centaur" panose="02030504050205020304" pitchFamily="18" charset="0"/>
                      <a:cs typeface="Arabic Typesetting" panose="020B0604020202020204" pitchFamily="66" charset="-78"/>
                    </a:rPr>
                    <a:t>.  If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abic Typesetting" panose="020B0604020202020204" pitchFamily="66" charset="-78"/>
                        </a:rPr>
                        <m:t>ℂ</m:t>
                      </m:r>
                      <m:r>
                        <a:rPr lang="en-US" altLang="zh-CN" sz="24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abic Typesetting" panose="020B0604020202020204" pitchFamily="66" charset="-78"/>
                        </a:rPr>
                        <m:t>𝑜𝑣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  <a:cs typeface="Arabic Typesetting" panose="020B0604020202020204" pitchFamily="66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  <a:cs typeface="Arabic Typesetting" panose="020B0604020202020204" pitchFamily="66" charset="-78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  <a:cs typeface="Arabic Typesetting" panose="020B0604020202020204" pitchFamily="66" charset="-78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𝜌</m:t>
                          </m:r>
                          <m:r>
                            <a:rPr lang="zh-CN" altLang="en-US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zh-CN" sz="3200" dirty="0">
                      <a:solidFill>
                        <a:srgbClr val="282829"/>
                      </a:solidFill>
                      <a:latin typeface="Arabic Typesetting" panose="020B0604020202020204" pitchFamily="66" charset="-78"/>
                      <a:cs typeface="Arabic Typesetting" panose="020B0604020202020204" pitchFamily="66" charset="-78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m</m:t>
                      </m:r>
                      <m:r>
                        <a:rPr lang="en-US" altLang="zh-CN" sz="2400" i="1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abic Typesetting" panose="020B0604020202020204" pitchFamily="66" charset="-78"/>
                        </a:rPr>
                        <m:t>≠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zh-CN" sz="3200" dirty="0">
                      <a:solidFill>
                        <a:srgbClr val="282829"/>
                      </a:solidFill>
                      <a:latin typeface="Arabic Typesetting" panose="020B0604020202020204" pitchFamily="66" charset="-78"/>
                      <a:cs typeface="Arabic Typesetting" panose="020B0604020202020204" pitchFamily="66" charset="-78"/>
                    </a:rPr>
                    <a:t>,</a:t>
                  </a:r>
                </a:p>
                <a:p>
                  <a:endPara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𝕍</m:t>
                      </m:r>
                      <m:r>
                        <a:rPr lang="en-US" altLang="zh-CN" sz="24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𝜌𝜎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1−</m:t>
                              </m:r>
                              <m:r>
                                <a:rPr lang="zh-CN" altLang="en-US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𝑀</m:t>
                              </m:r>
                            </m:den>
                          </m:f>
                          <m:r>
                            <a:rPr lang="zh-CN" altLang="en-US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zh-CN" sz="2400" dirty="0">
                      <a:solidFill>
                        <a:srgbClr val="282829"/>
                      </a:solidFill>
                      <a:latin typeface="Arabic Typesetting" panose="020B0604020202020204" pitchFamily="66" charset="-78"/>
                      <a:cs typeface="Arabic Typesetting" panose="020B0604020202020204" pitchFamily="66" charset="-78"/>
                    </a:rPr>
                    <a:t> </a:t>
                  </a:r>
                  <a:endPara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26177AA-24AE-4522-8998-0DB0CF37E6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204" y="4030609"/>
                  <a:ext cx="10360711" cy="2087238"/>
                </a:xfrm>
                <a:prstGeom prst="rect">
                  <a:avLst/>
                </a:prstGeom>
                <a:blipFill>
                  <a:blip r:embed="rId3"/>
                  <a:stretch>
                    <a:fillRect l="-1176" t="-2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9900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08486071-17F7-4B39-800B-BDB15BAA3623}"/>
              </a:ext>
            </a:extLst>
          </p:cNvPr>
          <p:cNvSpPr txBox="1">
            <a:spLocks/>
          </p:cNvSpPr>
          <p:nvPr/>
        </p:nvSpPr>
        <p:spPr>
          <a:xfrm>
            <a:off x="967426" y="937921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Random Forest</a:t>
            </a:r>
            <a:endParaRPr lang="en-US" altLang="zh-CN" spc="300" dirty="0">
              <a:solidFill>
                <a:srgbClr val="C00000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FDBBDB3-464F-409A-B9E0-1FA41432500C}"/>
                  </a:ext>
                </a:extLst>
              </p:cNvPr>
              <p:cNvSpPr/>
              <p:nvPr/>
            </p:nvSpPr>
            <p:spPr>
              <a:xfrm>
                <a:off x="1744789" y="2030679"/>
                <a:ext cx="8702407" cy="3316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The Random Forest algorithm </a:t>
                </a:r>
                <a:r>
                  <a:rPr lang="en-US" altLang="zh-CN" sz="32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introduces the variance </a:t>
                </a:r>
                <a:r>
                  <a: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to the bagged trees (to </a:t>
                </a:r>
                <a:r>
                  <a:rPr lang="en-US" altLang="zh-CN" sz="32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decorrelates these trees</a:t>
                </a:r>
                <a:r>
                  <a: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).</a:t>
                </a:r>
              </a:p>
              <a:p>
                <a:pPr>
                  <a:lnSpc>
                    <a:spcPts val="2100"/>
                  </a:lnSpc>
                </a:pPr>
                <a:endParaRPr lang="en-US" altLang="zh-CN" sz="32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We build a number of trees on the bootstrap samples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A </a:t>
                </a:r>
                <a:r>
                  <a:rPr lang="en-US" altLang="zh-CN" sz="32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random sample of M predictors </a:t>
                </a:r>
                <a:r>
                  <a: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is chosen as split candidates from the full set of P predictors (M &lt; P).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Typically, we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M</m:t>
                    </m:r>
                    <m:r>
                      <a:rPr lang="en-US" altLang="zh-CN" sz="2400" i="1" dirty="0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abic Typesetting" panose="020B0604020202020204" pitchFamily="66" charset="-78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altLang="zh-CN" sz="2400" i="1" dirty="0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dirty="0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altLang="zh-CN" sz="24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:endParaRPr lang="en-US" altLang="zh-CN" sz="32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FDBBDB3-464F-409A-B9E0-1FA414325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789" y="2030679"/>
                <a:ext cx="8702407" cy="3316292"/>
              </a:xfrm>
              <a:prstGeom prst="rect">
                <a:avLst/>
              </a:prstGeom>
              <a:blipFill>
                <a:blip r:embed="rId2"/>
                <a:stretch>
                  <a:fillRect l="-1751" t="-2390" r="-2241" b="-5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643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7E1D8CD-0490-4626-A962-F3C282D3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" y="771522"/>
            <a:ext cx="5838825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2A7C70A6-A09E-4878-8E53-870985F98B0A}"/>
              </a:ext>
            </a:extLst>
          </p:cNvPr>
          <p:cNvSpPr txBox="1">
            <a:spLocks/>
          </p:cNvSpPr>
          <p:nvPr/>
        </p:nvSpPr>
        <p:spPr>
          <a:xfrm>
            <a:off x="967434" y="593079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Bagging V.s. Random Forest</a:t>
            </a:r>
            <a:endParaRPr lang="en-US" altLang="zh-CN" spc="300" dirty="0">
              <a:solidFill>
                <a:srgbClr val="C00000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696CE1-0A85-40D7-8FEE-85F67067BEEC}"/>
                  </a:ext>
                </a:extLst>
              </p:cNvPr>
              <p:cNvSpPr/>
              <p:nvPr/>
            </p:nvSpPr>
            <p:spPr>
              <a:xfrm>
                <a:off x="6350749" y="3906524"/>
                <a:ext cx="5157228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The results of Bagging and Random Forest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M</m:t>
                    </m:r>
                    <m:r>
                      <a:rPr lang="en-US" altLang="zh-CN" sz="2400" b="0" i="1" dirty="0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 dirty="0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dirty="0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altLang="zh-CN" sz="24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:r>
                  <a:rPr lang="en-US" altLang="zh-CN" sz="32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over a mutual dataset.  The dashed line indicates the validation error resulting from a single tree.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696CE1-0A85-40D7-8FEE-85F67067B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749" y="3906524"/>
                <a:ext cx="5157228" cy="2062103"/>
              </a:xfrm>
              <a:prstGeom prst="rect">
                <a:avLst/>
              </a:prstGeom>
              <a:blipFill>
                <a:blip r:embed="rId3"/>
                <a:stretch>
                  <a:fillRect l="-3073" t="-3846" r="-3664" b="-8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51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omplete Tutorial on Tree Based Modeling from Scratch (in R &amp;amp; Python) |  Analytics &amp;amp; IIoT">
            <a:extLst>
              <a:ext uri="{FF2B5EF4-FFF2-40B4-BE49-F238E27FC236}">
                <a16:creationId xmlns:a16="http://schemas.microsoft.com/office/drawing/2014/main" id="{52AAE71D-8E53-4C18-9421-6AD3179F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29" y="1214189"/>
            <a:ext cx="1299771" cy="10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01277" y="100109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Decision Tree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492265" y="260863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39251" y="3313057"/>
            <a:ext cx="7283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 Development of CART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Underneath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Bonnet (Classification)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rgbClr val="C00000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latin typeface="Calibri" panose="020F0502020204030204"/>
                <a:ea typeface="等线" panose="02010600030101010101" pitchFamily="2" charset="-122"/>
              </a:rPr>
              <a:t>Underneath The Bonnet (Regression)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Practical Issues</a:t>
            </a:r>
          </a:p>
        </p:txBody>
      </p:sp>
    </p:spTree>
    <p:extLst>
      <p:ext uri="{BB962C8B-B14F-4D97-AF65-F5344CB8AC3E}">
        <p14:creationId xmlns:p14="http://schemas.microsoft.com/office/powerpoint/2010/main" val="3354347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DB3EFF61-F6AE-424D-9CC4-3C489EFB7715}"/>
              </a:ext>
            </a:extLst>
          </p:cNvPr>
          <p:cNvSpPr txBox="1">
            <a:spLocks/>
          </p:cNvSpPr>
          <p:nvPr/>
        </p:nvSpPr>
        <p:spPr>
          <a:xfrm>
            <a:off x="967432" y="688329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M As</a:t>
            </a:r>
            <a:r>
              <a:rPr lang="zh-CN" altLang="en-US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Tuning Parameter in Random Forest</a:t>
            </a:r>
            <a:endParaRPr lang="en-US" altLang="zh-CN" spc="300" dirty="0">
              <a:solidFill>
                <a:srgbClr val="C00000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57A14AE-CF6D-42A2-9296-37E3C2AF8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/>
          <a:stretch/>
        </p:blipFill>
        <p:spPr bwMode="auto">
          <a:xfrm>
            <a:off x="2962273" y="1537659"/>
            <a:ext cx="6267451" cy="479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566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7963" y="1874889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4079" y="1691689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4078" y="2605561"/>
            <a:ext cx="7906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Bagging (Bootstrap Aggregation) &amp; Boosting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Bonnet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</a:rPr>
              <a:t>(Bagging &amp; Random Forest)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Model 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Interpretation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81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C59772-55BC-4608-B150-8E962C6C7150}"/>
              </a:ext>
            </a:extLst>
          </p:cNvPr>
          <p:cNvSpPr/>
          <p:nvPr/>
        </p:nvSpPr>
        <p:spPr>
          <a:xfrm>
            <a:off x="1713550" y="691071"/>
            <a:ext cx="8764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pc="600" dirty="0">
                <a:solidFill>
                  <a:schemeClr val="tx1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Relative Influence in Linear Regression</a:t>
            </a: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173A8B-9153-48E9-A4A3-C0B042BD4CAC}"/>
                  </a:ext>
                </a:extLst>
              </p:cNvPr>
              <p:cNvSpPr txBox="1"/>
              <p:nvPr/>
            </p:nvSpPr>
            <p:spPr>
              <a:xfrm>
                <a:off x="6260976" y="4736877"/>
                <a:ext cx="6094520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pc="6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6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en-US" altLang="zh-CN" sz="2800" b="0" i="1" spc="6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800" b="0" i="1" spc="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800" b="0" i="1" spc="6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pc="6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pc="60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zh-CN" altLang="en-US" sz="2800" b="0" i="1" spc="600" smtClean="0">
                          <a:latin typeface="Cambria Math" panose="02040503050406030204" pitchFamily="18" charset="0"/>
                        </a:rPr>
                        <m:t>𝕊</m:t>
                      </m:r>
                      <m:r>
                        <a:rPr lang="en-US" altLang="zh-CN" sz="2800" b="0" i="1" spc="60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800" b="0" i="1" spc="60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pc="6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60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pc="6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pc="6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173A8B-9153-48E9-A4A3-C0B042BD4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76" y="4736877"/>
                <a:ext cx="6094520" cy="556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Gradient descent for linear regression using Golang - Backlog">
            <a:extLst>
              <a:ext uri="{FF2B5EF4-FFF2-40B4-BE49-F238E27FC236}">
                <a16:creationId xmlns:a16="http://schemas.microsoft.com/office/drawing/2014/main" id="{B46297F2-E55A-40A5-A3C6-63BEF0A3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8" y="1880679"/>
            <a:ext cx="6477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24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9A19C-710D-4792-99CE-A16FD931BC2A}"/>
              </a:ext>
            </a:extLst>
          </p:cNvPr>
          <p:cNvSpPr/>
          <p:nvPr/>
        </p:nvSpPr>
        <p:spPr>
          <a:xfrm>
            <a:off x="1924215" y="646780"/>
            <a:ext cx="8343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pc="600" dirty="0">
                <a:solidFill>
                  <a:schemeClr val="tx1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Relative Influence in Regression Tree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5089CF-938B-43AF-BC15-BC83DEFC1997}"/>
              </a:ext>
            </a:extLst>
          </p:cNvPr>
          <p:cNvGrpSpPr/>
          <p:nvPr/>
        </p:nvGrpSpPr>
        <p:grpSpPr>
          <a:xfrm>
            <a:off x="436485" y="1217813"/>
            <a:ext cx="11319029" cy="1553724"/>
            <a:chOff x="436485" y="1716197"/>
            <a:chExt cx="11319029" cy="1553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74668B-F3B3-4C33-A878-3385FA27F276}"/>
                    </a:ext>
                  </a:extLst>
                </p:cNvPr>
                <p:cNvSpPr txBox="1"/>
                <p:nvPr/>
              </p:nvSpPr>
              <p:spPr>
                <a:xfrm>
                  <a:off x="436485" y="1980750"/>
                  <a:ext cx="11319029" cy="11307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 spc="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ℐ</m:t>
                            </m:r>
                          </m:e>
                          <m:sub>
                            <m: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1" spc="600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spc="60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 spc="600">
                                    <a:latin typeface="Cambria Math" panose="02040503050406030204" pitchFamily="18" charset="0"/>
                                  </a:rPr>
                                  <m:t>𝑀𝑆𝐸</m:t>
                                </m:r>
                                <m:r>
                                  <a:rPr lang="en-US" altLang="zh-CN" sz="2400" i="1" spc="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i="1" spc="600">
                                    <a:latin typeface="Cambria Math" panose="02040503050406030204" pitchFamily="18" charset="0"/>
                                  </a:rPr>
                                  <m:t>𝑖𝑚𝑝𝑟𝑜𝑣𝑒𝑑</m:t>
                                </m:r>
                                <m:r>
                                  <a:rPr lang="en-US" altLang="zh-CN" sz="2400" i="1" spc="6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en-US" altLang="zh-CN" sz="2400" b="0" i="1" spc="6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1{</m:t>
                            </m:r>
                            <m:sSub>
                              <m:sSubPr>
                                <m:ctrlPr>
                                  <a:rPr lang="en-US" altLang="zh-CN" sz="2400" b="0" i="1" spc="60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6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spc="6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𝑎𝑠𝑠𝑜𝑐𝑖𝑎𝑡𝑒𝑑</m:t>
                            </m:r>
                            <m: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𝑤𝑖𝑡h</m:t>
                            </m:r>
                            <m: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400" b="0" i="1" spc="60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60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pc="60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altLang="zh-CN" sz="2400" b="0" i="1" spc="600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74668B-F3B3-4C33-A878-3385FA27F2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85" y="1980750"/>
                  <a:ext cx="11319029" cy="11307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F6FBC1-3E3E-4159-8F96-F45ABAEE4983}"/>
                </a:ext>
              </a:extLst>
            </p:cNvPr>
            <p:cNvSpPr/>
            <p:nvPr/>
          </p:nvSpPr>
          <p:spPr>
            <a:xfrm>
              <a:off x="6001305" y="2328627"/>
              <a:ext cx="5069150" cy="470516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B3BBB8-DA31-4CB4-9426-07D1C70A94A4}"/>
                </a:ext>
              </a:extLst>
            </p:cNvPr>
            <p:cNvSpPr/>
            <p:nvPr/>
          </p:nvSpPr>
          <p:spPr>
            <a:xfrm>
              <a:off x="7603948" y="2746701"/>
              <a:ext cx="25951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rPr>
                <a:t>Indicator Function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0B1357-22CB-47C8-B32A-F12CCD392E89}"/>
                </a:ext>
              </a:extLst>
            </p:cNvPr>
            <p:cNvSpPr/>
            <p:nvPr/>
          </p:nvSpPr>
          <p:spPr>
            <a:xfrm>
              <a:off x="6208676" y="2213217"/>
              <a:ext cx="710213" cy="71021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F42F8-6B08-4B17-BB38-0138BC8B5AD1}"/>
                </a:ext>
              </a:extLst>
            </p:cNvPr>
            <p:cNvSpPr/>
            <p:nvPr/>
          </p:nvSpPr>
          <p:spPr>
            <a:xfrm>
              <a:off x="5621318" y="1716197"/>
              <a:ext cx="25951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rPr>
                <a:t>t-</a:t>
              </a:r>
              <a:r>
                <a:rPr lang="en-US" altLang="zh-CN" sz="2800" dirty="0" err="1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rPr>
                <a:t>th</a:t>
              </a:r>
              <a:r>
                <a:rPr lang="en-US" altLang="zh-CN" sz="28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rPr>
                <a:t> nodes of a tree</a:t>
              </a:r>
            </a:p>
          </p:txBody>
        </p:sp>
      </p:grpSp>
      <p:pic>
        <p:nvPicPr>
          <p:cNvPr id="11" name="Picture 4" descr="Basic structure of a decision tree. All decision trees are built... |  Download Scientific Diagram">
            <a:extLst>
              <a:ext uri="{FF2B5EF4-FFF2-40B4-BE49-F238E27FC236}">
                <a16:creationId xmlns:a16="http://schemas.microsoft.com/office/drawing/2014/main" id="{8D704674-5B2C-43F8-98AA-7FD7D1195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423" y="2657513"/>
            <a:ext cx="5069151" cy="354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17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09A19C-710D-4792-99CE-A16FD931BC2A}"/>
              </a:ext>
            </a:extLst>
          </p:cNvPr>
          <p:cNvSpPr/>
          <p:nvPr/>
        </p:nvSpPr>
        <p:spPr>
          <a:xfrm>
            <a:off x="865239" y="456923"/>
            <a:ext cx="104615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pc="600" dirty="0">
                <a:solidFill>
                  <a:schemeClr val="tx1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Relative Influence in Baggin</a:t>
            </a:r>
            <a:r>
              <a:rPr lang="en-US" altLang="zh-CN" sz="28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 &amp;</a:t>
            </a:r>
            <a:r>
              <a:rPr lang="en-US" altLang="zh-CN" sz="2800" spc="600" dirty="0">
                <a:solidFill>
                  <a:schemeClr val="tx1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Random Forest</a:t>
            </a: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74668B-F3B3-4C33-A878-3385FA27F276}"/>
                  </a:ext>
                </a:extLst>
              </p:cNvPr>
              <p:cNvSpPr txBox="1"/>
              <p:nvPr/>
            </p:nvSpPr>
            <p:spPr>
              <a:xfrm>
                <a:off x="436483" y="1221102"/>
                <a:ext cx="11319029" cy="1900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spc="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pc="6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 spc="60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en-US" altLang="zh-CN" sz="2400" i="1" spc="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400" i="1" spc="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pc="6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pc="60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b="0" i="1" spc="6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sz="2800" dirty="0">
                    <a:latin typeface="Centaur" panose="02030504050205020304" pitchFamily="18" charset="0"/>
                  </a:rPr>
                  <a:t>where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pc="60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spc="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ℐ</m:t>
                        </m:r>
                      </m:e>
                      <m:sub>
                        <m:r>
                          <a:rPr lang="en-US" altLang="zh-CN" sz="2400" i="1" spc="6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400" i="1" spc="6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pc="6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pc="60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spc="60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800" dirty="0">
                    <a:latin typeface="Centaur" panose="02030504050205020304" pitchFamily="18" charset="0"/>
                  </a:rPr>
                  <a:t>is the relative influence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6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pc="6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spc="6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>
                    <a:latin typeface="Centaur" panose="02030504050205020304" pitchFamily="18" charset="0"/>
                  </a:rPr>
                  <a:t> </a:t>
                </a:r>
                <a:r>
                  <a:rPr lang="en-US" sz="2800" dirty="0">
                    <a:latin typeface="Centaur" panose="02030504050205020304" pitchFamily="18" charset="0"/>
                  </a:rPr>
                  <a:t>based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𝑓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(</m:t>
                    </m:r>
                    <m:r>
                      <a:rPr lang="en-US" altLang="zh-CN" sz="2400" i="1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74668B-F3B3-4C33-A878-3385FA27F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3" y="1221102"/>
                <a:ext cx="11319029" cy="1900264"/>
              </a:xfrm>
              <a:prstGeom prst="rect">
                <a:avLst/>
              </a:prstGeom>
              <a:blipFill>
                <a:blip r:embed="rId2"/>
                <a:stretch>
                  <a:fillRect b="-7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229A348-30D3-4547-9B90-AC5115FF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82" y="3362325"/>
            <a:ext cx="7278636" cy="33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245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0BE820B-40A6-4FCB-911D-81BC6ED64E1C}"/>
              </a:ext>
            </a:extLst>
          </p:cNvPr>
          <p:cNvGrpSpPr/>
          <p:nvPr/>
        </p:nvGrpSpPr>
        <p:grpSpPr>
          <a:xfrm>
            <a:off x="1417150" y="1408803"/>
            <a:ext cx="8493051" cy="5129018"/>
            <a:chOff x="1497049" y="1035941"/>
            <a:chExt cx="8493051" cy="5129018"/>
          </a:xfrm>
        </p:grpSpPr>
        <p:pic>
          <p:nvPicPr>
            <p:cNvPr id="3" name="Picture 2" descr="Interpretability 2020">
              <a:extLst>
                <a:ext uri="{FF2B5EF4-FFF2-40B4-BE49-F238E27FC236}">
                  <a16:creationId xmlns:a16="http://schemas.microsoft.com/office/drawing/2014/main" id="{48A09568-332C-4A4F-BF3B-DB3A00A87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049" y="1035941"/>
              <a:ext cx="8493051" cy="5129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55D6D2-3FFD-4372-93BD-CD55EBFED21E}"/>
                </a:ext>
              </a:extLst>
            </p:cNvPr>
            <p:cNvSpPr/>
            <p:nvPr/>
          </p:nvSpPr>
          <p:spPr>
            <a:xfrm>
              <a:off x="5610132" y="3600450"/>
              <a:ext cx="2424159" cy="381000"/>
            </a:xfrm>
            <a:prstGeom prst="rect">
              <a:avLst/>
            </a:prstGeom>
            <a:gradFill flip="none" rotWithShape="1">
              <a:gsLst>
                <a:gs pos="61000">
                  <a:srgbClr val="AFC3E5">
                    <a:alpha val="50000"/>
                  </a:srgbClr>
                </a:gs>
                <a:gs pos="2300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accent2">
                    <a:lumMod val="20000"/>
                    <a:lumOff val="80000"/>
                    <a:alpha val="47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Subtitle 8">
            <a:extLst>
              <a:ext uri="{FF2B5EF4-FFF2-40B4-BE49-F238E27FC236}">
                <a16:creationId xmlns:a16="http://schemas.microsoft.com/office/drawing/2014/main" id="{673A3AEE-E5E5-4048-BC59-8CE9A58F163F}"/>
              </a:ext>
            </a:extLst>
          </p:cNvPr>
          <p:cNvSpPr txBox="1">
            <a:spLocks/>
          </p:cNvSpPr>
          <p:nvPr/>
        </p:nvSpPr>
        <p:spPr>
          <a:xfrm>
            <a:off x="967434" y="625593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 Low Interpretability of Random Forest</a:t>
            </a:r>
            <a:endParaRPr lang="en-US" altLang="zh-CN" spc="300" dirty="0">
              <a:solidFill>
                <a:srgbClr val="C00000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15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462C86A-B80B-4F49-B559-508E57E36F0E}"/>
              </a:ext>
            </a:extLst>
          </p:cNvPr>
          <p:cNvGrpSpPr/>
          <p:nvPr/>
        </p:nvGrpSpPr>
        <p:grpSpPr>
          <a:xfrm>
            <a:off x="1439662" y="1247052"/>
            <a:ext cx="9312676" cy="2556769"/>
            <a:chOff x="1455938" y="1162975"/>
            <a:chExt cx="9312676" cy="255676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956DDD-A2D7-41F4-9740-57132B365ED2}"/>
                </a:ext>
              </a:extLst>
            </p:cNvPr>
            <p:cNvGrpSpPr/>
            <p:nvPr/>
          </p:nvGrpSpPr>
          <p:grpSpPr>
            <a:xfrm>
              <a:off x="1522266" y="1406850"/>
              <a:ext cx="9147468" cy="2105025"/>
              <a:chOff x="1770909" y="1708691"/>
              <a:chExt cx="9147468" cy="2105025"/>
            </a:xfrm>
          </p:grpSpPr>
          <p:pic>
            <p:nvPicPr>
              <p:cNvPr id="1026" name="Picture 2" descr="Nintendo Treehouse Log — What&amp;#39;s in a Box?">
                <a:extLst>
                  <a:ext uri="{FF2B5EF4-FFF2-40B4-BE49-F238E27FC236}">
                    <a16:creationId xmlns:a16="http://schemas.microsoft.com/office/drawing/2014/main" id="{832CBD31-CC3B-4DCB-BD2F-D4966E1DF9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1843" y="1708691"/>
                <a:ext cx="2108314" cy="2105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B67874-0B3F-4851-AFE0-AC7773EF96F4}"/>
                  </a:ext>
                </a:extLst>
              </p:cNvPr>
              <p:cNvSpPr txBox="1"/>
              <p:nvPr/>
            </p:nvSpPr>
            <p:spPr>
              <a:xfrm>
                <a:off x="1770909" y="2376482"/>
                <a:ext cx="183462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 b="0" i="0" dirty="0">
                    <a:solidFill>
                      <a:srgbClr val="333333"/>
                    </a:solidFill>
                    <a:effectLst/>
                    <a:latin typeface="Centaur" panose="02030504050205020304" pitchFamily="18" charset="0"/>
                  </a:rPr>
                  <a:t>Dataset</a:t>
                </a:r>
                <a:endParaRPr lang="en-US" sz="4400" dirty="0">
                  <a:latin typeface="Centaur" panose="02030504050205020304" pitchFamily="18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9EF831-C125-47DB-BFD1-7A64FFB8AFD0}"/>
                  </a:ext>
                </a:extLst>
              </p:cNvPr>
              <p:cNvSpPr txBox="1"/>
              <p:nvPr/>
            </p:nvSpPr>
            <p:spPr>
              <a:xfrm>
                <a:off x="8581840" y="2376485"/>
                <a:ext cx="233653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rgbClr val="333333"/>
                    </a:solidFill>
                    <a:latin typeface="Centaur" panose="02030504050205020304" pitchFamily="18" charset="0"/>
                  </a:rPr>
                  <a:t>Prediction </a:t>
                </a:r>
                <a:endParaRPr lang="en-US" sz="4400" dirty="0">
                  <a:latin typeface="Centaur" panose="02030504050205020304" pitchFamily="18" charset="0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194B3D5-1B3C-44EE-A477-C44039CD8C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87188" y="2761202"/>
                <a:ext cx="1068372" cy="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24F20B7-41E0-4EFA-9A2E-A4C9A9F94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6440" y="2761204"/>
                <a:ext cx="1068372" cy="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D0E909-3F6E-4F48-A31E-0D3716D5FD6D}"/>
                </a:ext>
              </a:extLst>
            </p:cNvPr>
            <p:cNvSpPr/>
            <p:nvPr/>
          </p:nvSpPr>
          <p:spPr>
            <a:xfrm>
              <a:off x="1455938" y="1162975"/>
              <a:ext cx="9312676" cy="255676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8CBDA3C-9E4C-4E88-82A8-6A8389F464D3}"/>
              </a:ext>
            </a:extLst>
          </p:cNvPr>
          <p:cNvSpPr txBox="1"/>
          <p:nvPr/>
        </p:nvSpPr>
        <p:spPr>
          <a:xfrm>
            <a:off x="2140073" y="4225953"/>
            <a:ext cx="791185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latin typeface="Centaur" panose="02030504050205020304" pitchFamily="18" charset="0"/>
              </a:rPr>
              <a:t>Machine Learning Model are often regarded as 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entaur" panose="02030504050205020304" pitchFamily="18" charset="0"/>
              </a:rPr>
              <a:t>Black Boxes</a:t>
            </a:r>
            <a:r>
              <a:rPr lang="en-US" sz="2800" b="1" dirty="0">
                <a:solidFill>
                  <a:srgbClr val="333333"/>
                </a:solidFill>
                <a:latin typeface="Centaur" panose="02030504050205020304" pitchFamily="18" charset="0"/>
              </a:rPr>
              <a:t> </a:t>
            </a:r>
            <a:r>
              <a:rPr lang="en-US" sz="2800" dirty="0">
                <a:solidFill>
                  <a:srgbClr val="333333"/>
                </a:solidFill>
                <a:latin typeface="Centaur" panose="02030504050205020304" pitchFamily="18" charset="0"/>
              </a:rPr>
              <a:t>for its Low Interpretability.  We wish to know the behavior of a model</a:t>
            </a:r>
            <a:r>
              <a:rPr lang="en-US" altLang="zh-CN" sz="2800" dirty="0">
                <a:solidFill>
                  <a:srgbClr val="333333"/>
                </a:solidFill>
                <a:latin typeface="Centaur" panose="02030504050205020304" pitchFamily="18" charset="0"/>
              </a:rPr>
              <a:t>——how a certain prediction is made.</a:t>
            </a:r>
            <a:endParaRPr lang="en-US" sz="28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78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ADC22B-1A98-4987-B4E3-E2521BD959FD}"/>
              </a:ext>
            </a:extLst>
          </p:cNvPr>
          <p:cNvSpPr/>
          <p:nvPr/>
        </p:nvSpPr>
        <p:spPr>
          <a:xfrm>
            <a:off x="1298629" y="542924"/>
            <a:ext cx="9594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spc="600" dirty="0">
                <a:solidFill>
                  <a:schemeClr val="tx1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Partial Dependence As </a:t>
            </a:r>
            <a:r>
              <a:rPr lang="en-US" altLang="zh-CN" sz="28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Explainable ML Tool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C4DC5-FAD0-4163-8D1E-17623FF4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2" t="14163" r="18359" b="15833"/>
          <a:stretch/>
        </p:blipFill>
        <p:spPr>
          <a:xfrm>
            <a:off x="479950" y="1514190"/>
            <a:ext cx="5695951" cy="4800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4B2F69-E173-41F3-A9ED-6B4B8A6E5069}"/>
              </a:ext>
            </a:extLst>
          </p:cNvPr>
          <p:cNvSpPr txBox="1"/>
          <p:nvPr/>
        </p:nvSpPr>
        <p:spPr>
          <a:xfrm>
            <a:off x="6096000" y="615011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Partial Dependence Plot (PDP)</a:t>
            </a:r>
            <a:endParaRPr lang="en-US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F99A2-562F-4033-8960-FC3DFC3D5AED}"/>
              </a:ext>
            </a:extLst>
          </p:cNvPr>
          <p:cNvSpPr txBox="1"/>
          <p:nvPr/>
        </p:nvSpPr>
        <p:spPr>
          <a:xfrm>
            <a:off x="6175901" y="3647800"/>
            <a:ext cx="54486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Centaur" panose="02030504050205020304" pitchFamily="18" charset="0"/>
              </a:rPr>
              <a:t>The partial dependence plot (short PDP or PD plot) shows the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marginal effect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Centaur" panose="02030504050205020304" pitchFamily="18" charset="0"/>
              </a:rPr>
              <a:t> one or two features have on the predicted outcome of a machine learning model (J. H. Friedman 2001)</a:t>
            </a:r>
            <a:endParaRPr lang="en-US" sz="2400" dirty="0">
              <a:latin typeface="Centaur" panose="020305040502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34B3D-6A27-4B90-89E2-23FD9748C620}"/>
              </a:ext>
            </a:extLst>
          </p:cNvPr>
          <p:cNvSpPr txBox="1"/>
          <p:nvPr/>
        </p:nvSpPr>
        <p:spPr>
          <a:xfrm>
            <a:off x="4648201" y="6488668"/>
            <a:ext cx="7543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https://www.youtube.com/watch?v=uQQa3wQgG_s&amp;ab_channel=ritvikmath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90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ADC22B-1A98-4987-B4E3-E2521BD959FD}"/>
              </a:ext>
            </a:extLst>
          </p:cNvPr>
          <p:cNvSpPr/>
          <p:nvPr/>
        </p:nvSpPr>
        <p:spPr>
          <a:xfrm>
            <a:off x="2229948" y="542924"/>
            <a:ext cx="7732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spc="600" dirty="0">
                <a:solidFill>
                  <a:schemeClr val="tx1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Partial Dependence Plot —— How?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D1EF394-2754-430D-BC29-E2C563987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05387"/>
              </p:ext>
            </p:extLst>
          </p:nvPr>
        </p:nvGraphicFramePr>
        <p:xfrm>
          <a:off x="1398000" y="1592023"/>
          <a:ext cx="93960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9000">
                  <a:extLst>
                    <a:ext uri="{9D8B030D-6E8A-4147-A177-3AD203B41FA5}">
                      <a16:colId xmlns:a16="http://schemas.microsoft.com/office/drawing/2014/main" val="138167238"/>
                    </a:ext>
                  </a:extLst>
                </a:gridCol>
                <a:gridCol w="2349000">
                  <a:extLst>
                    <a:ext uri="{9D8B030D-6E8A-4147-A177-3AD203B41FA5}">
                      <a16:colId xmlns:a16="http://schemas.microsoft.com/office/drawing/2014/main" val="848403039"/>
                    </a:ext>
                  </a:extLst>
                </a:gridCol>
                <a:gridCol w="2349000">
                  <a:extLst>
                    <a:ext uri="{9D8B030D-6E8A-4147-A177-3AD203B41FA5}">
                      <a16:colId xmlns:a16="http://schemas.microsoft.com/office/drawing/2014/main" val="1643622322"/>
                    </a:ext>
                  </a:extLst>
                </a:gridCol>
                <a:gridCol w="2349000">
                  <a:extLst>
                    <a:ext uri="{9D8B030D-6E8A-4147-A177-3AD203B41FA5}">
                      <a16:colId xmlns:a16="http://schemas.microsoft.com/office/drawing/2014/main" val="1722084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41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12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9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24852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1CFEAF-D941-4D6A-ACC6-F161761B9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54510"/>
              </p:ext>
            </p:extLst>
          </p:nvPr>
        </p:nvGraphicFramePr>
        <p:xfrm>
          <a:off x="1373667" y="4355647"/>
          <a:ext cx="36000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2567050066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722427483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690044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70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57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2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798746"/>
                  </a:ext>
                </a:extLst>
              </a:tr>
            </a:tbl>
          </a:graphicData>
        </a:graphic>
      </p:graphicFrame>
      <p:pic>
        <p:nvPicPr>
          <p:cNvPr id="9" name="Picture 2" descr="Nintendo Treehouse Log — What&amp;#39;s in a Box?">
            <a:extLst>
              <a:ext uri="{FF2B5EF4-FFF2-40B4-BE49-F238E27FC236}">
                <a16:creationId xmlns:a16="http://schemas.microsoft.com/office/drawing/2014/main" id="{0EEB9A98-E1FD-4550-AB08-E05C56D8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88" y="4044811"/>
            <a:ext cx="2108314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958588-98FE-4867-89CF-CB9DAEB191F8}"/>
              </a:ext>
            </a:extLst>
          </p:cNvPr>
          <p:cNvCxnSpPr>
            <a:cxnSpLocks/>
          </p:cNvCxnSpPr>
          <p:nvPr/>
        </p:nvCxnSpPr>
        <p:spPr>
          <a:xfrm flipV="1">
            <a:off x="5130528" y="5097326"/>
            <a:ext cx="63479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A2A41A-15E5-4119-B513-B01A83F16B30}"/>
              </a:ext>
            </a:extLst>
          </p:cNvPr>
          <p:cNvCxnSpPr>
            <a:cxnSpLocks/>
          </p:cNvCxnSpPr>
          <p:nvPr/>
        </p:nvCxnSpPr>
        <p:spPr>
          <a:xfrm>
            <a:off x="6986606" y="3218511"/>
            <a:ext cx="0" cy="759053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724B76-6C63-44BB-9212-3B4DB66E60F4}"/>
              </a:ext>
            </a:extLst>
          </p:cNvPr>
          <p:cNvCxnSpPr>
            <a:cxnSpLocks/>
          </p:cNvCxnSpPr>
          <p:nvPr/>
        </p:nvCxnSpPr>
        <p:spPr>
          <a:xfrm flipV="1">
            <a:off x="8187363" y="5097322"/>
            <a:ext cx="63479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CB6C55-F8A1-4751-BFBC-5D77B3D45DFA}"/>
                  </a:ext>
                </a:extLst>
              </p:cNvPr>
              <p:cNvSpPr txBox="1"/>
              <p:nvPr/>
            </p:nvSpPr>
            <p:spPr>
              <a:xfrm>
                <a:off x="8979023" y="4881879"/>
                <a:ext cx="23273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CB6C55-F8A1-4751-BFBC-5D77B3D45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023" y="4881879"/>
                <a:ext cx="232730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D36CF0F-ADDC-412C-8102-DC2AF45E9398}"/>
              </a:ext>
            </a:extLst>
          </p:cNvPr>
          <p:cNvSpPr txBox="1"/>
          <p:nvPr/>
        </p:nvSpPr>
        <p:spPr>
          <a:xfrm>
            <a:off x="7631839" y="3075383"/>
            <a:ext cx="2018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Centaur" panose="02030504050205020304" pitchFamily="18" charset="0"/>
              </a:rPr>
              <a:t>Original Dataset</a:t>
            </a:r>
            <a:endParaRPr lang="en-US" sz="2400" dirty="0">
              <a:latin typeface="Centaur" panose="020305040502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1A900E-10B9-423A-98E8-26FF9A422ED1}"/>
              </a:ext>
            </a:extLst>
          </p:cNvPr>
          <p:cNvSpPr txBox="1"/>
          <p:nvPr/>
        </p:nvSpPr>
        <p:spPr>
          <a:xfrm>
            <a:off x="2834931" y="5817168"/>
            <a:ext cx="2108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Centaur" panose="02030504050205020304" pitchFamily="18" charset="0"/>
              </a:rPr>
              <a:t>Artificial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Centaur" panose="02030504050205020304" pitchFamily="18" charset="0"/>
              </a:rPr>
              <a:t> Dataset</a:t>
            </a:r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50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Rectangle 5"/>
          <p:cNvSpPr/>
          <p:nvPr/>
        </p:nvSpPr>
        <p:spPr>
          <a:xfrm>
            <a:off x="0" y="3030396"/>
            <a:ext cx="12329065" cy="27596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698" name="TextBox 4"/>
          <p:cNvSpPr txBox="1"/>
          <p:nvPr/>
        </p:nvSpPr>
        <p:spPr>
          <a:xfrm>
            <a:off x="1166830" y="3006226"/>
            <a:ext cx="3780092" cy="278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sym typeface="Montserrat Bold"/>
              </a:rPr>
              <a:t>Thank You</a:t>
            </a:r>
          </a:p>
        </p:txBody>
      </p:sp>
      <p:sp>
        <p:nvSpPr>
          <p:cNvPr id="699" name="TextBox 5"/>
          <p:cNvSpPr txBox="1"/>
          <p:nvPr/>
        </p:nvSpPr>
        <p:spPr>
          <a:xfrm>
            <a:off x="1166830" y="4257175"/>
            <a:ext cx="443047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spc="600">
                <a:solidFill>
                  <a:srgbClr val="FFFFFF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Semibold"/>
                <a:sym typeface="Lato Semibold"/>
              </a:rPr>
              <a:t>FOR WATCHING AND LISTENING</a:t>
            </a:r>
          </a:p>
        </p:txBody>
      </p:sp>
      <p:pic>
        <p:nvPicPr>
          <p:cNvPr id="4" name="Picture Placeholder 3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DDCAAE22-5FF1-469B-BEDB-8FE04460DF59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7" b="5207"/>
          <a:stretch>
            <a:fillRect/>
          </a:stretch>
        </p:blipFill>
        <p:spPr/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omplete Tutorial on Tree Based Modeling from Scratch (in R &amp;amp; Python) |  Analytics &amp;amp; IIoT">
            <a:extLst>
              <a:ext uri="{FF2B5EF4-FFF2-40B4-BE49-F238E27FC236}">
                <a16:creationId xmlns:a16="http://schemas.microsoft.com/office/drawing/2014/main" id="{52AAE71D-8E53-4C18-9421-6AD3179F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29" y="1214189"/>
            <a:ext cx="1299771" cy="10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01277" y="100109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Decision Tree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492265" y="260863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39251" y="3313057"/>
            <a:ext cx="7283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 Development of CART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Underneath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Bonnet (Classification)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Underneath The Bonnet (Regression)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Practical Issues</a:t>
            </a:r>
          </a:p>
        </p:txBody>
      </p:sp>
    </p:spTree>
    <p:extLst>
      <p:ext uri="{BB962C8B-B14F-4D97-AF65-F5344CB8AC3E}">
        <p14:creationId xmlns:p14="http://schemas.microsoft.com/office/powerpoint/2010/main" val="405560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58325A18-CD61-46F0-B586-2900DDC7BE33}"/>
              </a:ext>
            </a:extLst>
          </p:cNvPr>
          <p:cNvSpPr txBox="1">
            <a:spLocks/>
          </p:cNvSpPr>
          <p:nvPr/>
        </p:nvSpPr>
        <p:spPr>
          <a:xfrm>
            <a:off x="967434" y="933509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</a:t>
            </a: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Development of CART</a:t>
            </a:r>
            <a:endParaRPr lang="en-US" altLang="zh-CN" spc="300" noProof="0" dirty="0">
              <a:solidFill>
                <a:prstClr val="black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FDD427-D9A8-43BF-B57A-309B5E5E78B3}"/>
              </a:ext>
            </a:extLst>
          </p:cNvPr>
          <p:cNvGrpSpPr/>
          <p:nvPr/>
        </p:nvGrpSpPr>
        <p:grpSpPr>
          <a:xfrm>
            <a:off x="849296" y="2106166"/>
            <a:ext cx="10493405" cy="2805465"/>
            <a:chOff x="849294" y="2026267"/>
            <a:chExt cx="10493405" cy="2805465"/>
          </a:xfrm>
        </p:grpSpPr>
        <p:sp>
          <p:nvSpPr>
            <p:cNvPr id="4" name="Subtitle 8">
              <a:extLst>
                <a:ext uri="{FF2B5EF4-FFF2-40B4-BE49-F238E27FC236}">
                  <a16:creationId xmlns:a16="http://schemas.microsoft.com/office/drawing/2014/main" id="{71D4A5E5-67E4-43F1-AFB5-19B391FE9092}"/>
                </a:ext>
              </a:extLst>
            </p:cNvPr>
            <p:cNvSpPr txBox="1">
              <a:spLocks/>
            </p:cNvSpPr>
            <p:nvPr/>
          </p:nvSpPr>
          <p:spPr>
            <a:xfrm>
              <a:off x="3574033" y="2026267"/>
              <a:ext cx="5043931" cy="4566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spc="300" dirty="0">
                  <a:latin typeface="Lato" panose="020F0502020204030203" pitchFamily="34" charset="0"/>
                  <a:ea typeface="Source Sans Pro" panose="020B0503030403020204" pitchFamily="34" charset="0"/>
                </a:rPr>
                <a:t>ID3</a:t>
              </a:r>
              <a:endPara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B11F653-CFAB-49A1-B242-A913C3099595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 flipH="1">
              <a:off x="6095998" y="2482878"/>
              <a:ext cx="1" cy="7178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Subtitle 8">
              <a:extLst>
                <a:ext uri="{FF2B5EF4-FFF2-40B4-BE49-F238E27FC236}">
                  <a16:creationId xmlns:a16="http://schemas.microsoft.com/office/drawing/2014/main" id="{1643A320-0F76-4230-8AEA-F8FC028F84A0}"/>
                </a:ext>
              </a:extLst>
            </p:cNvPr>
            <p:cNvSpPr txBox="1">
              <a:spLocks/>
            </p:cNvSpPr>
            <p:nvPr/>
          </p:nvSpPr>
          <p:spPr>
            <a:xfrm>
              <a:off x="3574032" y="3200694"/>
              <a:ext cx="5043931" cy="4566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spc="300" dirty="0">
                  <a:latin typeface="Lato" panose="020F0502020204030203" pitchFamily="34" charset="0"/>
                  <a:ea typeface="Source Sans Pro" panose="020B0503030403020204" pitchFamily="34" charset="0"/>
                </a:rPr>
                <a:t>C4.5</a:t>
              </a:r>
              <a:endPara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Subtitle 8">
              <a:extLst>
                <a:ext uri="{FF2B5EF4-FFF2-40B4-BE49-F238E27FC236}">
                  <a16:creationId xmlns:a16="http://schemas.microsoft.com/office/drawing/2014/main" id="{D2D1CAA1-7103-444A-8687-D03B479677C3}"/>
                </a:ext>
              </a:extLst>
            </p:cNvPr>
            <p:cNvSpPr txBox="1">
              <a:spLocks/>
            </p:cNvSpPr>
            <p:nvPr/>
          </p:nvSpPr>
          <p:spPr>
            <a:xfrm>
              <a:off x="849294" y="4375121"/>
              <a:ext cx="10493405" cy="4566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sz="3200" spc="300" dirty="0">
                  <a:solidFill>
                    <a:srgbClr val="C00000"/>
                  </a:solidFill>
                  <a:latin typeface="Lato" panose="020F0502020204030203" pitchFamily="34" charset="0"/>
                  <a:ea typeface="Source Sans Pro" panose="020B0503030403020204" pitchFamily="34" charset="0"/>
                </a:rPr>
                <a:t>Classification And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sz="3200" spc="300" dirty="0">
                  <a:solidFill>
                    <a:srgbClr val="C00000"/>
                  </a:solidFill>
                  <a:latin typeface="Lato" panose="020F0502020204030203" pitchFamily="34" charset="0"/>
                  <a:ea typeface="Source Sans Pro" panose="020B0503030403020204" pitchFamily="34" charset="0"/>
                </a:rPr>
                <a:t>Regression Tree (CART)</a:t>
              </a:r>
              <a:endPara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FE71526-37BA-45FE-A2A9-28109DB61D5C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flipH="1">
              <a:off x="6095997" y="3657305"/>
              <a:ext cx="1" cy="7178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514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Classification And Regression Trees By Leo Breiman PDF file format">
            <a:extLst>
              <a:ext uri="{FF2B5EF4-FFF2-40B4-BE49-F238E27FC236}">
                <a16:creationId xmlns:a16="http://schemas.microsoft.com/office/drawing/2014/main" id="{BB8E5F71-2F88-4648-96A5-2125FADF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797" y="851354"/>
            <a:ext cx="2771593" cy="408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Conversation with Leo Breiman">
            <a:extLst>
              <a:ext uri="{FF2B5EF4-FFF2-40B4-BE49-F238E27FC236}">
                <a16:creationId xmlns:a16="http://schemas.microsoft.com/office/drawing/2014/main" id="{965BD6B2-2FCF-4BA6-8D60-11742B9BF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/>
          <a:stretch/>
        </p:blipFill>
        <p:spPr bwMode="auto">
          <a:xfrm>
            <a:off x="35512" y="0"/>
            <a:ext cx="55846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54B1ACE8-20A9-4C71-AC15-3567A19FEFA1}"/>
              </a:ext>
            </a:extLst>
          </p:cNvPr>
          <p:cNvSpPr txBox="1">
            <a:spLocks/>
          </p:cNvSpPr>
          <p:nvPr/>
        </p:nvSpPr>
        <p:spPr>
          <a:xfrm>
            <a:off x="6095998" y="5460267"/>
            <a:ext cx="5463189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Leo </a:t>
            </a:r>
            <a:r>
              <a:rPr lang="en-US" altLang="zh-CN" spc="300" noProof="0" dirty="0" err="1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Breiman</a:t>
            </a: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(1928-2005)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&amp; CART (1984)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466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omplete Tutorial on Tree Based Modeling from Scratch (in R &amp;amp; Python) |  Analytics &amp;amp; IIoT">
            <a:extLst>
              <a:ext uri="{FF2B5EF4-FFF2-40B4-BE49-F238E27FC236}">
                <a16:creationId xmlns:a16="http://schemas.microsoft.com/office/drawing/2014/main" id="{52AAE71D-8E53-4C18-9421-6AD3179F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29" y="1214189"/>
            <a:ext cx="1299771" cy="10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01277" y="100109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Decision Tree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492265" y="260863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39251" y="3313057"/>
            <a:ext cx="7283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 Development of CART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Underneath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Bonnet (Classification)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Underneath The Bonnet (Regression)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Practical Issues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3773CE-4CBB-445A-941C-5B5A293518A7}"/>
              </a:ext>
            </a:extLst>
          </p:cNvPr>
          <p:cNvGrpSpPr/>
          <p:nvPr/>
        </p:nvGrpSpPr>
        <p:grpSpPr>
          <a:xfrm>
            <a:off x="7061760" y="479369"/>
            <a:ext cx="4576747" cy="3065575"/>
            <a:chOff x="7061760" y="479369"/>
            <a:chExt cx="4576747" cy="3065575"/>
          </a:xfrm>
        </p:grpSpPr>
        <p:pic>
          <p:nvPicPr>
            <p:cNvPr id="9218" name="Picture 2" descr="The Tree of Life, Stoclet Frieze, 1905 by Gustav Klimt">
              <a:extLst>
                <a:ext uri="{FF2B5EF4-FFF2-40B4-BE49-F238E27FC236}">
                  <a16:creationId xmlns:a16="http://schemas.microsoft.com/office/drawing/2014/main" id="{2FBB4025-DF1B-43C8-9EB2-C7E96989F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760" y="479369"/>
              <a:ext cx="4533900" cy="283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A40AF7-3AFE-4F2A-82C4-EE2F2F05C6D2}"/>
                </a:ext>
              </a:extLst>
            </p:cNvPr>
            <p:cNvSpPr txBox="1"/>
            <p:nvPr/>
          </p:nvSpPr>
          <p:spPr>
            <a:xfrm>
              <a:off x="8439490" y="3283334"/>
              <a:ext cx="31990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The Tree of Life, </a:t>
              </a:r>
              <a:r>
                <a:rPr lang="en-US" sz="1100" dirty="0" err="1"/>
                <a:t>Stoclet</a:t>
              </a:r>
              <a:r>
                <a:rPr lang="en-US" sz="1100" dirty="0"/>
                <a:t> Frieze, 1905 by Gustav Klimt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319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1391</Words>
  <Application>Microsoft Office PowerPoint</Application>
  <PresentationFormat>Widescreen</PresentationFormat>
  <Paragraphs>269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5" baseType="lpstr">
      <vt:lpstr>Bebas Neue</vt:lpstr>
      <vt:lpstr>Helvetica Neue</vt:lpstr>
      <vt:lpstr>Montserrat Bold</vt:lpstr>
      <vt:lpstr>Arabic Typesetting</vt:lpstr>
      <vt:lpstr>Arial</vt:lpstr>
      <vt:lpstr>Calibri</vt:lpstr>
      <vt:lpstr>Calibri Light</vt:lpstr>
      <vt:lpstr>Cambria Math</vt:lpstr>
      <vt:lpstr>Centaur</vt:lpstr>
      <vt:lpstr>Freestyle Script</vt:lpstr>
      <vt:lpstr>Helvetica</vt:lpstr>
      <vt:lpstr>Lato</vt:lpstr>
      <vt:lpstr>Lato Black</vt:lpstr>
      <vt:lpstr>Lato Semibold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Julius Ling</dc:creator>
  <cp:lastModifiedBy>Julius Ling</cp:lastModifiedBy>
  <cp:revision>10</cp:revision>
  <dcterms:created xsi:type="dcterms:W3CDTF">2021-10-30T17:25:09Z</dcterms:created>
  <dcterms:modified xsi:type="dcterms:W3CDTF">2021-12-02T14:02:23Z</dcterms:modified>
</cp:coreProperties>
</file>